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63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0" y="8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0111258216616734E-2"/>
          <c:y val="3.0988155141587037E-2"/>
          <c:w val="0.80659117831509985"/>
          <c:h val="0.91625407511605306"/>
        </c:manualLayout>
      </c:layout>
      <c:lineChart>
        <c:grouping val="standard"/>
        <c:varyColors val="0"/>
        <c:ser>
          <c:idx val="0"/>
          <c:order val="0"/>
          <c:tx>
            <c:strRef>
              <c:f>'Chart Data'!$B$1</c:f>
              <c:strCache>
                <c:ptCount val="1"/>
                <c:pt idx="0">
                  <c:v> HSMP vs. S&amp;P 500 </c:v>
                </c:pt>
              </c:strCache>
            </c:strRef>
          </c:tx>
          <c:marker>
            <c:symbol val="none"/>
          </c:marker>
          <c:cat>
            <c:numRef>
              <c:f>'Chart Data'!$A$2:$A$144</c:f>
              <c:numCache>
                <c:formatCode>m/yyyy</c:formatCode>
                <c:ptCount val="143"/>
                <c:pt idx="0">
                  <c:v>39172</c:v>
                </c:pt>
                <c:pt idx="1">
                  <c:v>39202</c:v>
                </c:pt>
                <c:pt idx="2">
                  <c:v>39233</c:v>
                </c:pt>
                <c:pt idx="3">
                  <c:v>39263</c:v>
                </c:pt>
                <c:pt idx="4">
                  <c:v>39294</c:v>
                </c:pt>
                <c:pt idx="5">
                  <c:v>39325</c:v>
                </c:pt>
                <c:pt idx="6">
                  <c:v>39355</c:v>
                </c:pt>
                <c:pt idx="7">
                  <c:v>39386</c:v>
                </c:pt>
                <c:pt idx="8">
                  <c:v>39416</c:v>
                </c:pt>
                <c:pt idx="9">
                  <c:v>39447</c:v>
                </c:pt>
                <c:pt idx="10">
                  <c:v>39478</c:v>
                </c:pt>
                <c:pt idx="11">
                  <c:v>39507</c:v>
                </c:pt>
                <c:pt idx="12">
                  <c:v>39538</c:v>
                </c:pt>
                <c:pt idx="13">
                  <c:v>39568</c:v>
                </c:pt>
                <c:pt idx="14">
                  <c:v>39599</c:v>
                </c:pt>
                <c:pt idx="15">
                  <c:v>39629</c:v>
                </c:pt>
                <c:pt idx="16">
                  <c:v>39660</c:v>
                </c:pt>
                <c:pt idx="17">
                  <c:v>39691</c:v>
                </c:pt>
                <c:pt idx="18">
                  <c:v>39721</c:v>
                </c:pt>
                <c:pt idx="19">
                  <c:v>39752</c:v>
                </c:pt>
                <c:pt idx="20">
                  <c:v>39782</c:v>
                </c:pt>
                <c:pt idx="21">
                  <c:v>39813</c:v>
                </c:pt>
                <c:pt idx="22">
                  <c:v>39844</c:v>
                </c:pt>
                <c:pt idx="23">
                  <c:v>39872</c:v>
                </c:pt>
                <c:pt idx="24">
                  <c:v>39903</c:v>
                </c:pt>
                <c:pt idx="25">
                  <c:v>39933</c:v>
                </c:pt>
                <c:pt idx="26">
                  <c:v>39964</c:v>
                </c:pt>
                <c:pt idx="27">
                  <c:v>39994</c:v>
                </c:pt>
                <c:pt idx="28">
                  <c:v>40025</c:v>
                </c:pt>
                <c:pt idx="29">
                  <c:v>40056</c:v>
                </c:pt>
                <c:pt idx="30">
                  <c:v>40086</c:v>
                </c:pt>
                <c:pt idx="31">
                  <c:v>40117</c:v>
                </c:pt>
                <c:pt idx="32">
                  <c:v>40147</c:v>
                </c:pt>
                <c:pt idx="33">
                  <c:v>40178</c:v>
                </c:pt>
                <c:pt idx="34">
                  <c:v>40209</c:v>
                </c:pt>
                <c:pt idx="35">
                  <c:v>40237</c:v>
                </c:pt>
                <c:pt idx="36">
                  <c:v>40268</c:v>
                </c:pt>
                <c:pt idx="37">
                  <c:v>40298</c:v>
                </c:pt>
                <c:pt idx="38">
                  <c:v>40329</c:v>
                </c:pt>
                <c:pt idx="39">
                  <c:v>40359</c:v>
                </c:pt>
                <c:pt idx="40">
                  <c:v>40390</c:v>
                </c:pt>
                <c:pt idx="41">
                  <c:v>40421</c:v>
                </c:pt>
                <c:pt idx="42">
                  <c:v>40451</c:v>
                </c:pt>
                <c:pt idx="43">
                  <c:v>40482</c:v>
                </c:pt>
                <c:pt idx="44">
                  <c:v>40512</c:v>
                </c:pt>
                <c:pt idx="45">
                  <c:v>40543</c:v>
                </c:pt>
                <c:pt idx="46">
                  <c:v>40574</c:v>
                </c:pt>
                <c:pt idx="47">
                  <c:v>40602</c:v>
                </c:pt>
                <c:pt idx="48">
                  <c:v>40633</c:v>
                </c:pt>
                <c:pt idx="49">
                  <c:v>40663</c:v>
                </c:pt>
                <c:pt idx="50">
                  <c:v>40694</c:v>
                </c:pt>
                <c:pt idx="51">
                  <c:v>40724</c:v>
                </c:pt>
                <c:pt idx="52">
                  <c:v>40755</c:v>
                </c:pt>
                <c:pt idx="53">
                  <c:v>40786</c:v>
                </c:pt>
                <c:pt idx="54">
                  <c:v>40816</c:v>
                </c:pt>
                <c:pt idx="55">
                  <c:v>40847</c:v>
                </c:pt>
                <c:pt idx="56">
                  <c:v>40877</c:v>
                </c:pt>
                <c:pt idx="57">
                  <c:v>40908</c:v>
                </c:pt>
                <c:pt idx="58">
                  <c:v>40939</c:v>
                </c:pt>
                <c:pt idx="59">
                  <c:v>40968</c:v>
                </c:pt>
                <c:pt idx="60">
                  <c:v>40999</c:v>
                </c:pt>
                <c:pt idx="61">
                  <c:v>41029</c:v>
                </c:pt>
                <c:pt idx="62">
                  <c:v>41060</c:v>
                </c:pt>
                <c:pt idx="63">
                  <c:v>41090</c:v>
                </c:pt>
                <c:pt idx="64">
                  <c:v>41121</c:v>
                </c:pt>
                <c:pt idx="65">
                  <c:v>41152</c:v>
                </c:pt>
                <c:pt idx="66">
                  <c:v>41182</c:v>
                </c:pt>
                <c:pt idx="67">
                  <c:v>41213</c:v>
                </c:pt>
                <c:pt idx="68">
                  <c:v>41243</c:v>
                </c:pt>
                <c:pt idx="69">
                  <c:v>41274</c:v>
                </c:pt>
                <c:pt idx="70">
                  <c:v>41305</c:v>
                </c:pt>
                <c:pt idx="71">
                  <c:v>41333</c:v>
                </c:pt>
                <c:pt idx="72">
                  <c:v>41364</c:v>
                </c:pt>
                <c:pt idx="73">
                  <c:v>41394</c:v>
                </c:pt>
                <c:pt idx="74">
                  <c:v>41425</c:v>
                </c:pt>
                <c:pt idx="75">
                  <c:v>41455</c:v>
                </c:pt>
                <c:pt idx="76">
                  <c:v>41486</c:v>
                </c:pt>
                <c:pt idx="77">
                  <c:v>41517</c:v>
                </c:pt>
                <c:pt idx="78">
                  <c:v>41547</c:v>
                </c:pt>
                <c:pt idx="79">
                  <c:v>41578</c:v>
                </c:pt>
                <c:pt idx="80">
                  <c:v>41608</c:v>
                </c:pt>
                <c:pt idx="81">
                  <c:v>41639</c:v>
                </c:pt>
                <c:pt idx="82">
                  <c:v>41670</c:v>
                </c:pt>
                <c:pt idx="83">
                  <c:v>41698</c:v>
                </c:pt>
                <c:pt idx="84">
                  <c:v>41729</c:v>
                </c:pt>
                <c:pt idx="85">
                  <c:v>41759</c:v>
                </c:pt>
                <c:pt idx="86">
                  <c:v>41790</c:v>
                </c:pt>
                <c:pt idx="87">
                  <c:v>41820</c:v>
                </c:pt>
                <c:pt idx="88">
                  <c:v>41851</c:v>
                </c:pt>
                <c:pt idx="89">
                  <c:v>41882</c:v>
                </c:pt>
                <c:pt idx="90">
                  <c:v>41912</c:v>
                </c:pt>
                <c:pt idx="91">
                  <c:v>41943</c:v>
                </c:pt>
                <c:pt idx="92">
                  <c:v>41973</c:v>
                </c:pt>
                <c:pt idx="93">
                  <c:v>42004</c:v>
                </c:pt>
                <c:pt idx="94">
                  <c:v>42035</c:v>
                </c:pt>
                <c:pt idx="95">
                  <c:v>42063</c:v>
                </c:pt>
                <c:pt idx="96">
                  <c:v>42094</c:v>
                </c:pt>
                <c:pt idx="97">
                  <c:v>42124</c:v>
                </c:pt>
                <c:pt idx="98">
                  <c:v>42155</c:v>
                </c:pt>
                <c:pt idx="99">
                  <c:v>42185</c:v>
                </c:pt>
                <c:pt idx="100">
                  <c:v>42216</c:v>
                </c:pt>
                <c:pt idx="101">
                  <c:v>42247</c:v>
                </c:pt>
                <c:pt idx="102">
                  <c:v>42277</c:v>
                </c:pt>
                <c:pt idx="103">
                  <c:v>42308</c:v>
                </c:pt>
                <c:pt idx="104">
                  <c:v>42338</c:v>
                </c:pt>
                <c:pt idx="105">
                  <c:v>42369</c:v>
                </c:pt>
                <c:pt idx="106">
                  <c:v>42400</c:v>
                </c:pt>
                <c:pt idx="107">
                  <c:v>42429</c:v>
                </c:pt>
                <c:pt idx="108">
                  <c:v>42460</c:v>
                </c:pt>
                <c:pt idx="109">
                  <c:v>42490</c:v>
                </c:pt>
                <c:pt idx="110">
                  <c:v>42521</c:v>
                </c:pt>
                <c:pt idx="111">
                  <c:v>42551</c:v>
                </c:pt>
                <c:pt idx="112">
                  <c:v>42582</c:v>
                </c:pt>
                <c:pt idx="113">
                  <c:v>42613</c:v>
                </c:pt>
                <c:pt idx="114">
                  <c:v>42643</c:v>
                </c:pt>
                <c:pt idx="115">
                  <c:v>42674</c:v>
                </c:pt>
                <c:pt idx="116">
                  <c:v>42704</c:v>
                </c:pt>
                <c:pt idx="117">
                  <c:v>42735</c:v>
                </c:pt>
                <c:pt idx="118">
                  <c:v>42766</c:v>
                </c:pt>
                <c:pt idx="119">
                  <c:v>42794</c:v>
                </c:pt>
                <c:pt idx="120">
                  <c:v>42825</c:v>
                </c:pt>
                <c:pt idx="121">
                  <c:v>42826</c:v>
                </c:pt>
                <c:pt idx="122">
                  <c:v>42856</c:v>
                </c:pt>
                <c:pt idx="123">
                  <c:v>42887</c:v>
                </c:pt>
                <c:pt idx="124">
                  <c:v>42917</c:v>
                </c:pt>
                <c:pt idx="125">
                  <c:v>42948</c:v>
                </c:pt>
                <c:pt idx="126">
                  <c:v>42979</c:v>
                </c:pt>
                <c:pt idx="127">
                  <c:v>43009</c:v>
                </c:pt>
                <c:pt idx="128">
                  <c:v>43040</c:v>
                </c:pt>
                <c:pt idx="129">
                  <c:v>43070</c:v>
                </c:pt>
                <c:pt idx="130">
                  <c:v>43101</c:v>
                </c:pt>
                <c:pt idx="131">
                  <c:v>43132</c:v>
                </c:pt>
                <c:pt idx="132">
                  <c:v>43160</c:v>
                </c:pt>
                <c:pt idx="133">
                  <c:v>43191</c:v>
                </c:pt>
                <c:pt idx="134">
                  <c:v>43221</c:v>
                </c:pt>
                <c:pt idx="135">
                  <c:v>43252</c:v>
                </c:pt>
                <c:pt idx="136">
                  <c:v>43282</c:v>
                </c:pt>
                <c:pt idx="137">
                  <c:v>43313</c:v>
                </c:pt>
                <c:pt idx="138">
                  <c:v>43344</c:v>
                </c:pt>
                <c:pt idx="139">
                  <c:v>43374</c:v>
                </c:pt>
                <c:pt idx="140">
                  <c:v>43405</c:v>
                </c:pt>
                <c:pt idx="141">
                  <c:v>43435</c:v>
                </c:pt>
                <c:pt idx="142">
                  <c:v>43466</c:v>
                </c:pt>
              </c:numCache>
            </c:numRef>
          </c:cat>
          <c:val>
            <c:numRef>
              <c:f>'Chart Data'!$B$2:$B$144</c:f>
              <c:numCache>
                <c:formatCode>_(* #,##0.00_);_(* \(#,##0.00\);_(* "-"??_);_(@_)</c:formatCode>
                <c:ptCount val="143"/>
                <c:pt idx="0">
                  <c:v>0</c:v>
                </c:pt>
                <c:pt idx="1">
                  <c:v>-4.0000000000000036E-2</c:v>
                </c:pt>
                <c:pt idx="2">
                  <c:v>-0.33999999999999986</c:v>
                </c:pt>
                <c:pt idx="3">
                  <c:v>0.80999999999999961</c:v>
                </c:pt>
                <c:pt idx="4">
                  <c:v>1.85</c:v>
                </c:pt>
                <c:pt idx="5">
                  <c:v>4.29</c:v>
                </c:pt>
                <c:pt idx="6">
                  <c:v>6.1400000000000006</c:v>
                </c:pt>
                <c:pt idx="7">
                  <c:v>9.1499999999999986</c:v>
                </c:pt>
                <c:pt idx="8">
                  <c:v>11.23</c:v>
                </c:pt>
                <c:pt idx="9">
                  <c:v>11.259999999999998</c:v>
                </c:pt>
                <c:pt idx="10">
                  <c:v>5.32</c:v>
                </c:pt>
                <c:pt idx="11">
                  <c:v>6</c:v>
                </c:pt>
                <c:pt idx="12">
                  <c:v>8.86</c:v>
                </c:pt>
                <c:pt idx="13">
                  <c:v>8.4799999999999986</c:v>
                </c:pt>
                <c:pt idx="14">
                  <c:v>10.77</c:v>
                </c:pt>
                <c:pt idx="15">
                  <c:v>8.2799999999999994</c:v>
                </c:pt>
                <c:pt idx="16">
                  <c:v>9.36</c:v>
                </c:pt>
                <c:pt idx="17">
                  <c:v>9.89</c:v>
                </c:pt>
                <c:pt idx="18">
                  <c:v>10.93</c:v>
                </c:pt>
                <c:pt idx="19">
                  <c:v>10.720000000000002</c:v>
                </c:pt>
                <c:pt idx="20">
                  <c:v>9.139999999999997</c:v>
                </c:pt>
                <c:pt idx="21">
                  <c:v>9.64</c:v>
                </c:pt>
                <c:pt idx="22">
                  <c:v>11.73</c:v>
                </c:pt>
                <c:pt idx="23">
                  <c:v>12.579999999999998</c:v>
                </c:pt>
                <c:pt idx="24">
                  <c:v>13.059999999999995</c:v>
                </c:pt>
                <c:pt idx="25">
                  <c:v>12.649999999999999</c:v>
                </c:pt>
                <c:pt idx="26">
                  <c:v>13.879999999999999</c:v>
                </c:pt>
                <c:pt idx="27">
                  <c:v>15.46</c:v>
                </c:pt>
                <c:pt idx="28">
                  <c:v>15.249999999999998</c:v>
                </c:pt>
                <c:pt idx="29">
                  <c:v>13.94</c:v>
                </c:pt>
                <c:pt idx="30">
                  <c:v>14.86</c:v>
                </c:pt>
                <c:pt idx="31">
                  <c:v>17.32</c:v>
                </c:pt>
                <c:pt idx="32">
                  <c:v>18.869999999999997</c:v>
                </c:pt>
                <c:pt idx="33">
                  <c:v>18.68</c:v>
                </c:pt>
                <c:pt idx="34">
                  <c:v>20.329999999999998</c:v>
                </c:pt>
                <c:pt idx="35">
                  <c:v>19.869999999999997</c:v>
                </c:pt>
                <c:pt idx="36">
                  <c:v>20.02</c:v>
                </c:pt>
                <c:pt idx="37">
                  <c:v>18.13</c:v>
                </c:pt>
                <c:pt idx="38">
                  <c:v>19.79</c:v>
                </c:pt>
                <c:pt idx="39">
                  <c:v>18.78</c:v>
                </c:pt>
                <c:pt idx="40">
                  <c:v>18.909999999999997</c:v>
                </c:pt>
                <c:pt idx="41">
                  <c:v>21.09</c:v>
                </c:pt>
                <c:pt idx="42">
                  <c:v>21.4</c:v>
                </c:pt>
                <c:pt idx="43">
                  <c:v>22.75</c:v>
                </c:pt>
                <c:pt idx="44">
                  <c:v>23.96</c:v>
                </c:pt>
                <c:pt idx="45">
                  <c:v>22.9</c:v>
                </c:pt>
                <c:pt idx="46">
                  <c:v>19.02</c:v>
                </c:pt>
                <c:pt idx="47">
                  <c:v>22.78</c:v>
                </c:pt>
                <c:pt idx="48">
                  <c:v>21.68</c:v>
                </c:pt>
                <c:pt idx="49">
                  <c:v>23.83</c:v>
                </c:pt>
                <c:pt idx="50">
                  <c:v>24.259999999999998</c:v>
                </c:pt>
                <c:pt idx="51">
                  <c:v>23.89</c:v>
                </c:pt>
                <c:pt idx="52">
                  <c:v>25.52</c:v>
                </c:pt>
                <c:pt idx="53">
                  <c:v>25.939999999999998</c:v>
                </c:pt>
                <c:pt idx="54">
                  <c:v>23.83</c:v>
                </c:pt>
                <c:pt idx="55">
                  <c:v>27.59</c:v>
                </c:pt>
                <c:pt idx="56">
                  <c:v>25.76</c:v>
                </c:pt>
                <c:pt idx="57">
                  <c:v>26.82</c:v>
                </c:pt>
                <c:pt idx="58">
                  <c:v>25.209999999999997</c:v>
                </c:pt>
                <c:pt idx="59">
                  <c:v>28.949999999999996</c:v>
                </c:pt>
                <c:pt idx="60">
                  <c:v>29.999999999999996</c:v>
                </c:pt>
                <c:pt idx="61">
                  <c:v>32.21</c:v>
                </c:pt>
                <c:pt idx="62">
                  <c:v>32.71</c:v>
                </c:pt>
                <c:pt idx="63">
                  <c:v>33.480000000000004</c:v>
                </c:pt>
                <c:pt idx="64">
                  <c:v>34.520000000000003</c:v>
                </c:pt>
                <c:pt idx="65">
                  <c:v>40.14</c:v>
                </c:pt>
                <c:pt idx="66">
                  <c:v>42.440000000000005</c:v>
                </c:pt>
                <c:pt idx="67">
                  <c:v>43.29</c:v>
                </c:pt>
                <c:pt idx="68">
                  <c:v>46.540000000000006</c:v>
                </c:pt>
                <c:pt idx="69">
                  <c:v>46.31</c:v>
                </c:pt>
                <c:pt idx="70">
                  <c:v>47.89</c:v>
                </c:pt>
                <c:pt idx="71">
                  <c:v>47.919999999999995</c:v>
                </c:pt>
                <c:pt idx="72">
                  <c:v>51.720000000000006</c:v>
                </c:pt>
                <c:pt idx="73">
                  <c:v>54.040000000000006</c:v>
                </c:pt>
                <c:pt idx="74">
                  <c:v>52.31</c:v>
                </c:pt>
                <c:pt idx="75">
                  <c:v>51.440000000000005</c:v>
                </c:pt>
                <c:pt idx="76">
                  <c:v>52.61</c:v>
                </c:pt>
                <c:pt idx="77">
                  <c:v>52.430000000000007</c:v>
                </c:pt>
                <c:pt idx="78">
                  <c:v>56.28</c:v>
                </c:pt>
                <c:pt idx="79">
                  <c:v>56.029999999999994</c:v>
                </c:pt>
                <c:pt idx="80">
                  <c:v>57.21</c:v>
                </c:pt>
                <c:pt idx="81">
                  <c:v>59.14</c:v>
                </c:pt>
                <c:pt idx="82">
                  <c:v>50.279999999999994</c:v>
                </c:pt>
                <c:pt idx="83">
                  <c:v>55.830000000000005</c:v>
                </c:pt>
                <c:pt idx="84">
                  <c:v>56.099999999999994</c:v>
                </c:pt>
                <c:pt idx="85">
                  <c:v>53.489999999999995</c:v>
                </c:pt>
                <c:pt idx="86">
                  <c:v>53.34</c:v>
                </c:pt>
                <c:pt idx="87">
                  <c:v>54.16</c:v>
                </c:pt>
                <c:pt idx="88">
                  <c:v>54.63</c:v>
                </c:pt>
                <c:pt idx="89">
                  <c:v>53.680000000000007</c:v>
                </c:pt>
                <c:pt idx="90">
                  <c:v>54.25</c:v>
                </c:pt>
                <c:pt idx="91">
                  <c:v>54.899999999999991</c:v>
                </c:pt>
                <c:pt idx="92">
                  <c:v>64.469999999999985</c:v>
                </c:pt>
                <c:pt idx="93">
                  <c:v>64.52</c:v>
                </c:pt>
                <c:pt idx="94">
                  <c:v>69.22</c:v>
                </c:pt>
                <c:pt idx="95">
                  <c:v>72.179999999999993</c:v>
                </c:pt>
                <c:pt idx="96">
                  <c:v>70.790000000000006</c:v>
                </c:pt>
                <c:pt idx="97">
                  <c:v>72.240000000000009</c:v>
                </c:pt>
                <c:pt idx="98">
                  <c:v>70.92</c:v>
                </c:pt>
                <c:pt idx="99">
                  <c:v>74.599999999999994</c:v>
                </c:pt>
                <c:pt idx="100">
                  <c:v>81.960000000000008</c:v>
                </c:pt>
                <c:pt idx="101">
                  <c:v>74.48</c:v>
                </c:pt>
                <c:pt idx="102">
                  <c:v>77.47999999999999</c:v>
                </c:pt>
                <c:pt idx="103">
                  <c:v>78.48</c:v>
                </c:pt>
                <c:pt idx="104">
                  <c:v>75.3</c:v>
                </c:pt>
                <c:pt idx="105">
                  <c:v>69.98</c:v>
                </c:pt>
                <c:pt idx="106">
                  <c:v>73.100000000000009</c:v>
                </c:pt>
                <c:pt idx="107">
                  <c:v>71.260000000000005</c:v>
                </c:pt>
                <c:pt idx="108">
                  <c:v>73.989999999999995</c:v>
                </c:pt>
                <c:pt idx="109">
                  <c:v>70.44</c:v>
                </c:pt>
                <c:pt idx="110">
                  <c:v>66.169999999999987</c:v>
                </c:pt>
                <c:pt idx="111">
                  <c:v>64.279999999999987</c:v>
                </c:pt>
                <c:pt idx="112">
                  <c:v>66.83</c:v>
                </c:pt>
                <c:pt idx="113">
                  <c:v>66.88</c:v>
                </c:pt>
                <c:pt idx="114">
                  <c:v>66.53</c:v>
                </c:pt>
                <c:pt idx="115">
                  <c:v>65.839999999999989</c:v>
                </c:pt>
                <c:pt idx="116">
                  <c:v>64.309999999999988</c:v>
                </c:pt>
                <c:pt idx="117">
                  <c:v>64.44</c:v>
                </c:pt>
                <c:pt idx="118">
                  <c:v>70.300000000000011</c:v>
                </c:pt>
                <c:pt idx="119">
                  <c:v>71.259999999999991</c:v>
                </c:pt>
                <c:pt idx="120">
                  <c:v>75.67</c:v>
                </c:pt>
                <c:pt idx="121">
                  <c:v>84.95</c:v>
                </c:pt>
                <c:pt idx="122">
                  <c:v>93.07</c:v>
                </c:pt>
                <c:pt idx="123">
                  <c:v>93.03</c:v>
                </c:pt>
                <c:pt idx="124">
                  <c:v>97.2</c:v>
                </c:pt>
                <c:pt idx="125">
                  <c:v>95.549999999999983</c:v>
                </c:pt>
                <c:pt idx="126">
                  <c:v>89.17</c:v>
                </c:pt>
                <c:pt idx="127">
                  <c:v>92.68</c:v>
                </c:pt>
                <c:pt idx="128">
                  <c:v>98.47</c:v>
                </c:pt>
                <c:pt idx="129">
                  <c:v>107.56</c:v>
                </c:pt>
                <c:pt idx="130">
                  <c:v>105.12</c:v>
                </c:pt>
                <c:pt idx="131">
                  <c:v>89.080000000000013</c:v>
                </c:pt>
                <c:pt idx="132">
                  <c:v>92.35</c:v>
                </c:pt>
                <c:pt idx="133">
                  <c:v>91.22999999999999</c:v>
                </c:pt>
                <c:pt idx="134">
                  <c:v>84.72999999999999</c:v>
                </c:pt>
                <c:pt idx="135">
                  <c:v>92.829999999999984</c:v>
                </c:pt>
                <c:pt idx="136">
                  <c:v>96.4</c:v>
                </c:pt>
                <c:pt idx="137">
                  <c:v>96.4</c:v>
                </c:pt>
                <c:pt idx="138">
                  <c:v>97.22999999999999</c:v>
                </c:pt>
                <c:pt idx="139">
                  <c:v>102.16</c:v>
                </c:pt>
                <c:pt idx="140">
                  <c:v>103.62</c:v>
                </c:pt>
                <c:pt idx="141">
                  <c:v>100.48</c:v>
                </c:pt>
                <c:pt idx="142">
                  <c:v>107.15</c:v>
                </c:pt>
              </c:numCache>
            </c:numRef>
          </c:val>
          <c:smooth val="0"/>
          <c:extLst>
            <c:ext xmlns:c16="http://schemas.microsoft.com/office/drawing/2014/chart" uri="{C3380CC4-5D6E-409C-BE32-E72D297353CC}">
              <c16:uniqueId val="{00000000-A0C5-4B02-8593-568DDF60BCEC}"/>
            </c:ext>
          </c:extLst>
        </c:ser>
        <c:ser>
          <c:idx val="1"/>
          <c:order val="1"/>
          <c:tx>
            <c:strRef>
              <c:f>'Chart Data'!$C$1</c:f>
              <c:strCache>
                <c:ptCount val="1"/>
                <c:pt idx="0">
                  <c:v> HSMP vs. R1000G </c:v>
                </c:pt>
              </c:strCache>
            </c:strRef>
          </c:tx>
          <c:spPr>
            <a:ln>
              <a:solidFill>
                <a:schemeClr val="tx2"/>
              </a:solidFill>
            </a:ln>
          </c:spPr>
          <c:marker>
            <c:symbol val="none"/>
          </c:marker>
          <c:cat>
            <c:numRef>
              <c:f>'Chart Data'!$A$2:$A$144</c:f>
              <c:numCache>
                <c:formatCode>m/yyyy</c:formatCode>
                <c:ptCount val="143"/>
                <c:pt idx="0">
                  <c:v>39172</c:v>
                </c:pt>
                <c:pt idx="1">
                  <c:v>39202</c:v>
                </c:pt>
                <c:pt idx="2">
                  <c:v>39233</c:v>
                </c:pt>
                <c:pt idx="3">
                  <c:v>39263</c:v>
                </c:pt>
                <c:pt idx="4">
                  <c:v>39294</c:v>
                </c:pt>
                <c:pt idx="5">
                  <c:v>39325</c:v>
                </c:pt>
                <c:pt idx="6">
                  <c:v>39355</c:v>
                </c:pt>
                <c:pt idx="7">
                  <c:v>39386</c:v>
                </c:pt>
                <c:pt idx="8">
                  <c:v>39416</c:v>
                </c:pt>
                <c:pt idx="9">
                  <c:v>39447</c:v>
                </c:pt>
                <c:pt idx="10">
                  <c:v>39478</c:v>
                </c:pt>
                <c:pt idx="11">
                  <c:v>39507</c:v>
                </c:pt>
                <c:pt idx="12">
                  <c:v>39538</c:v>
                </c:pt>
                <c:pt idx="13">
                  <c:v>39568</c:v>
                </c:pt>
                <c:pt idx="14">
                  <c:v>39599</c:v>
                </c:pt>
                <c:pt idx="15">
                  <c:v>39629</c:v>
                </c:pt>
                <c:pt idx="16">
                  <c:v>39660</c:v>
                </c:pt>
                <c:pt idx="17">
                  <c:v>39691</c:v>
                </c:pt>
                <c:pt idx="18">
                  <c:v>39721</c:v>
                </c:pt>
                <c:pt idx="19">
                  <c:v>39752</c:v>
                </c:pt>
                <c:pt idx="20">
                  <c:v>39782</c:v>
                </c:pt>
                <c:pt idx="21">
                  <c:v>39813</c:v>
                </c:pt>
                <c:pt idx="22">
                  <c:v>39844</c:v>
                </c:pt>
                <c:pt idx="23">
                  <c:v>39872</c:v>
                </c:pt>
                <c:pt idx="24">
                  <c:v>39903</c:v>
                </c:pt>
                <c:pt idx="25">
                  <c:v>39933</c:v>
                </c:pt>
                <c:pt idx="26">
                  <c:v>39964</c:v>
                </c:pt>
                <c:pt idx="27">
                  <c:v>39994</c:v>
                </c:pt>
                <c:pt idx="28">
                  <c:v>40025</c:v>
                </c:pt>
                <c:pt idx="29">
                  <c:v>40056</c:v>
                </c:pt>
                <c:pt idx="30">
                  <c:v>40086</c:v>
                </c:pt>
                <c:pt idx="31">
                  <c:v>40117</c:v>
                </c:pt>
                <c:pt idx="32">
                  <c:v>40147</c:v>
                </c:pt>
                <c:pt idx="33">
                  <c:v>40178</c:v>
                </c:pt>
                <c:pt idx="34">
                  <c:v>40209</c:v>
                </c:pt>
                <c:pt idx="35">
                  <c:v>40237</c:v>
                </c:pt>
                <c:pt idx="36">
                  <c:v>40268</c:v>
                </c:pt>
                <c:pt idx="37">
                  <c:v>40298</c:v>
                </c:pt>
                <c:pt idx="38">
                  <c:v>40329</c:v>
                </c:pt>
                <c:pt idx="39">
                  <c:v>40359</c:v>
                </c:pt>
                <c:pt idx="40">
                  <c:v>40390</c:v>
                </c:pt>
                <c:pt idx="41">
                  <c:v>40421</c:v>
                </c:pt>
                <c:pt idx="42">
                  <c:v>40451</c:v>
                </c:pt>
                <c:pt idx="43">
                  <c:v>40482</c:v>
                </c:pt>
                <c:pt idx="44">
                  <c:v>40512</c:v>
                </c:pt>
                <c:pt idx="45">
                  <c:v>40543</c:v>
                </c:pt>
                <c:pt idx="46">
                  <c:v>40574</c:v>
                </c:pt>
                <c:pt idx="47">
                  <c:v>40602</c:v>
                </c:pt>
                <c:pt idx="48">
                  <c:v>40633</c:v>
                </c:pt>
                <c:pt idx="49">
                  <c:v>40663</c:v>
                </c:pt>
                <c:pt idx="50">
                  <c:v>40694</c:v>
                </c:pt>
                <c:pt idx="51">
                  <c:v>40724</c:v>
                </c:pt>
                <c:pt idx="52">
                  <c:v>40755</c:v>
                </c:pt>
                <c:pt idx="53">
                  <c:v>40786</c:v>
                </c:pt>
                <c:pt idx="54">
                  <c:v>40816</c:v>
                </c:pt>
                <c:pt idx="55">
                  <c:v>40847</c:v>
                </c:pt>
                <c:pt idx="56">
                  <c:v>40877</c:v>
                </c:pt>
                <c:pt idx="57">
                  <c:v>40908</c:v>
                </c:pt>
                <c:pt idx="58">
                  <c:v>40939</c:v>
                </c:pt>
                <c:pt idx="59">
                  <c:v>40968</c:v>
                </c:pt>
                <c:pt idx="60">
                  <c:v>40999</c:v>
                </c:pt>
                <c:pt idx="61">
                  <c:v>41029</c:v>
                </c:pt>
                <c:pt idx="62">
                  <c:v>41060</c:v>
                </c:pt>
                <c:pt idx="63">
                  <c:v>41090</c:v>
                </c:pt>
                <c:pt idx="64">
                  <c:v>41121</c:v>
                </c:pt>
                <c:pt idx="65">
                  <c:v>41152</c:v>
                </c:pt>
                <c:pt idx="66">
                  <c:v>41182</c:v>
                </c:pt>
                <c:pt idx="67">
                  <c:v>41213</c:v>
                </c:pt>
                <c:pt idx="68">
                  <c:v>41243</c:v>
                </c:pt>
                <c:pt idx="69">
                  <c:v>41274</c:v>
                </c:pt>
                <c:pt idx="70">
                  <c:v>41305</c:v>
                </c:pt>
                <c:pt idx="71">
                  <c:v>41333</c:v>
                </c:pt>
                <c:pt idx="72">
                  <c:v>41364</c:v>
                </c:pt>
                <c:pt idx="73">
                  <c:v>41394</c:v>
                </c:pt>
                <c:pt idx="74">
                  <c:v>41425</c:v>
                </c:pt>
                <c:pt idx="75">
                  <c:v>41455</c:v>
                </c:pt>
                <c:pt idx="76">
                  <c:v>41486</c:v>
                </c:pt>
                <c:pt idx="77">
                  <c:v>41517</c:v>
                </c:pt>
                <c:pt idx="78">
                  <c:v>41547</c:v>
                </c:pt>
                <c:pt idx="79">
                  <c:v>41578</c:v>
                </c:pt>
                <c:pt idx="80">
                  <c:v>41608</c:v>
                </c:pt>
                <c:pt idx="81">
                  <c:v>41639</c:v>
                </c:pt>
                <c:pt idx="82">
                  <c:v>41670</c:v>
                </c:pt>
                <c:pt idx="83">
                  <c:v>41698</c:v>
                </c:pt>
                <c:pt idx="84">
                  <c:v>41729</c:v>
                </c:pt>
                <c:pt idx="85">
                  <c:v>41759</c:v>
                </c:pt>
                <c:pt idx="86">
                  <c:v>41790</c:v>
                </c:pt>
                <c:pt idx="87">
                  <c:v>41820</c:v>
                </c:pt>
                <c:pt idx="88">
                  <c:v>41851</c:v>
                </c:pt>
                <c:pt idx="89">
                  <c:v>41882</c:v>
                </c:pt>
                <c:pt idx="90">
                  <c:v>41912</c:v>
                </c:pt>
                <c:pt idx="91">
                  <c:v>41943</c:v>
                </c:pt>
                <c:pt idx="92">
                  <c:v>41973</c:v>
                </c:pt>
                <c:pt idx="93">
                  <c:v>42004</c:v>
                </c:pt>
                <c:pt idx="94">
                  <c:v>42035</c:v>
                </c:pt>
                <c:pt idx="95">
                  <c:v>42063</c:v>
                </c:pt>
                <c:pt idx="96">
                  <c:v>42094</c:v>
                </c:pt>
                <c:pt idx="97">
                  <c:v>42124</c:v>
                </c:pt>
                <c:pt idx="98">
                  <c:v>42155</c:v>
                </c:pt>
                <c:pt idx="99">
                  <c:v>42185</c:v>
                </c:pt>
                <c:pt idx="100">
                  <c:v>42216</c:v>
                </c:pt>
                <c:pt idx="101">
                  <c:v>42247</c:v>
                </c:pt>
                <c:pt idx="102">
                  <c:v>42277</c:v>
                </c:pt>
                <c:pt idx="103">
                  <c:v>42308</c:v>
                </c:pt>
                <c:pt idx="104">
                  <c:v>42338</c:v>
                </c:pt>
                <c:pt idx="105">
                  <c:v>42369</c:v>
                </c:pt>
                <c:pt idx="106">
                  <c:v>42400</c:v>
                </c:pt>
                <c:pt idx="107">
                  <c:v>42429</c:v>
                </c:pt>
                <c:pt idx="108">
                  <c:v>42460</c:v>
                </c:pt>
                <c:pt idx="109">
                  <c:v>42490</c:v>
                </c:pt>
                <c:pt idx="110">
                  <c:v>42521</c:v>
                </c:pt>
                <c:pt idx="111">
                  <c:v>42551</c:v>
                </c:pt>
                <c:pt idx="112">
                  <c:v>42582</c:v>
                </c:pt>
                <c:pt idx="113">
                  <c:v>42613</c:v>
                </c:pt>
                <c:pt idx="114">
                  <c:v>42643</c:v>
                </c:pt>
                <c:pt idx="115">
                  <c:v>42674</c:v>
                </c:pt>
                <c:pt idx="116">
                  <c:v>42704</c:v>
                </c:pt>
                <c:pt idx="117">
                  <c:v>42735</c:v>
                </c:pt>
                <c:pt idx="118">
                  <c:v>42766</c:v>
                </c:pt>
                <c:pt idx="119">
                  <c:v>42794</c:v>
                </c:pt>
                <c:pt idx="120">
                  <c:v>42825</c:v>
                </c:pt>
                <c:pt idx="121">
                  <c:v>42826</c:v>
                </c:pt>
                <c:pt idx="122">
                  <c:v>42856</c:v>
                </c:pt>
                <c:pt idx="123">
                  <c:v>42887</c:v>
                </c:pt>
                <c:pt idx="124">
                  <c:v>42917</c:v>
                </c:pt>
                <c:pt idx="125">
                  <c:v>42948</c:v>
                </c:pt>
                <c:pt idx="126">
                  <c:v>42979</c:v>
                </c:pt>
                <c:pt idx="127">
                  <c:v>43009</c:v>
                </c:pt>
                <c:pt idx="128">
                  <c:v>43040</c:v>
                </c:pt>
                <c:pt idx="129">
                  <c:v>43070</c:v>
                </c:pt>
                <c:pt idx="130">
                  <c:v>43101</c:v>
                </c:pt>
                <c:pt idx="131">
                  <c:v>43132</c:v>
                </c:pt>
                <c:pt idx="132">
                  <c:v>43160</c:v>
                </c:pt>
                <c:pt idx="133">
                  <c:v>43191</c:v>
                </c:pt>
                <c:pt idx="134">
                  <c:v>43221</c:v>
                </c:pt>
                <c:pt idx="135">
                  <c:v>43252</c:v>
                </c:pt>
                <c:pt idx="136">
                  <c:v>43282</c:v>
                </c:pt>
                <c:pt idx="137">
                  <c:v>43313</c:v>
                </c:pt>
                <c:pt idx="138">
                  <c:v>43344</c:v>
                </c:pt>
                <c:pt idx="139">
                  <c:v>43374</c:v>
                </c:pt>
                <c:pt idx="140">
                  <c:v>43405</c:v>
                </c:pt>
                <c:pt idx="141">
                  <c:v>43435</c:v>
                </c:pt>
                <c:pt idx="142">
                  <c:v>43466</c:v>
                </c:pt>
              </c:numCache>
            </c:numRef>
          </c:cat>
          <c:val>
            <c:numRef>
              <c:f>'Chart Data'!$C$2:$C$144</c:f>
              <c:numCache>
                <c:formatCode>_(* #,##0.00_);_(* \(#,##0.00\);_(* "-"??_);_(@_)</c:formatCode>
                <c:ptCount val="143"/>
                <c:pt idx="0">
                  <c:v>0</c:v>
                </c:pt>
                <c:pt idx="1">
                  <c:v>-0.32000000000000028</c:v>
                </c:pt>
                <c:pt idx="2">
                  <c:v>-0.74000000000000021</c:v>
                </c:pt>
                <c:pt idx="3">
                  <c:v>0.22999999999999954</c:v>
                </c:pt>
                <c:pt idx="4">
                  <c:v>-0.37000000000000011</c:v>
                </c:pt>
                <c:pt idx="5">
                  <c:v>1.9400000000000004</c:v>
                </c:pt>
                <c:pt idx="6">
                  <c:v>3.2300000000000004</c:v>
                </c:pt>
                <c:pt idx="7">
                  <c:v>4.1699999999999982</c:v>
                </c:pt>
                <c:pt idx="8">
                  <c:v>5.8899999999999988</c:v>
                </c:pt>
                <c:pt idx="9">
                  <c:v>5.5799999999999983</c:v>
                </c:pt>
                <c:pt idx="10">
                  <c:v>1.98</c:v>
                </c:pt>
                <c:pt idx="11">
                  <c:v>1.4700000000000002</c:v>
                </c:pt>
                <c:pt idx="12">
                  <c:v>4.5299999999999994</c:v>
                </c:pt>
                <c:pt idx="13">
                  <c:v>3.5699999999999994</c:v>
                </c:pt>
                <c:pt idx="14">
                  <c:v>3.3200000000000003</c:v>
                </c:pt>
                <c:pt idx="15">
                  <c:v>0.12</c:v>
                </c:pt>
                <c:pt idx="16">
                  <c:v>2.34</c:v>
                </c:pt>
                <c:pt idx="17">
                  <c:v>3.13</c:v>
                </c:pt>
                <c:pt idx="18">
                  <c:v>7.44</c:v>
                </c:pt>
                <c:pt idx="19">
                  <c:v>8.5300000000000011</c:v>
                </c:pt>
                <c:pt idx="20">
                  <c:v>7.6699999999999982</c:v>
                </c:pt>
                <c:pt idx="21">
                  <c:v>7.6499999999999986</c:v>
                </c:pt>
                <c:pt idx="22">
                  <c:v>7.4499999999999993</c:v>
                </c:pt>
                <c:pt idx="23">
                  <c:v>6.7399999999999949</c:v>
                </c:pt>
                <c:pt idx="24">
                  <c:v>6.6099999999999994</c:v>
                </c:pt>
                <c:pt idx="25">
                  <c:v>5.5500000000000007</c:v>
                </c:pt>
                <c:pt idx="26">
                  <c:v>6.84</c:v>
                </c:pt>
                <c:pt idx="27">
                  <c:v>7.7199999999999989</c:v>
                </c:pt>
                <c:pt idx="28">
                  <c:v>7.2699999999999978</c:v>
                </c:pt>
                <c:pt idx="29">
                  <c:v>6.9299999999999979</c:v>
                </c:pt>
                <c:pt idx="30">
                  <c:v>7.1499999999999995</c:v>
                </c:pt>
                <c:pt idx="31">
                  <c:v>9.32</c:v>
                </c:pt>
                <c:pt idx="32">
                  <c:v>10.270000000000001</c:v>
                </c:pt>
                <c:pt idx="33">
                  <c:v>8.86</c:v>
                </c:pt>
                <c:pt idx="34">
                  <c:v>11.57</c:v>
                </c:pt>
                <c:pt idx="35">
                  <c:v>10.55</c:v>
                </c:pt>
                <c:pt idx="36">
                  <c:v>10.37</c:v>
                </c:pt>
                <c:pt idx="37">
                  <c:v>8.77</c:v>
                </c:pt>
                <c:pt idx="38">
                  <c:v>10.83</c:v>
                </c:pt>
                <c:pt idx="39">
                  <c:v>10.540000000000001</c:v>
                </c:pt>
                <c:pt idx="40">
                  <c:v>9.98</c:v>
                </c:pt>
                <c:pt idx="41">
                  <c:v>12.71</c:v>
                </c:pt>
                <c:pt idx="42">
                  <c:v>10.76</c:v>
                </c:pt>
                <c:pt idx="43">
                  <c:v>10.76</c:v>
                </c:pt>
                <c:pt idx="44">
                  <c:v>10.79</c:v>
                </c:pt>
                <c:pt idx="45">
                  <c:v>10.06</c:v>
                </c:pt>
                <c:pt idx="46">
                  <c:v>5.6899999999999977</c:v>
                </c:pt>
                <c:pt idx="47">
                  <c:v>9.1700000000000017</c:v>
                </c:pt>
                <c:pt idx="48">
                  <c:v>7.9599999999999991</c:v>
                </c:pt>
                <c:pt idx="49">
                  <c:v>9.259999999999998</c:v>
                </c:pt>
                <c:pt idx="50">
                  <c:v>9.8099999999999987</c:v>
                </c:pt>
                <c:pt idx="51">
                  <c:v>9.4000000000000021</c:v>
                </c:pt>
                <c:pt idx="52">
                  <c:v>10.129999999999999</c:v>
                </c:pt>
                <c:pt idx="53">
                  <c:v>11.199999999999998</c:v>
                </c:pt>
                <c:pt idx="54">
                  <c:v>10.5</c:v>
                </c:pt>
                <c:pt idx="55">
                  <c:v>12.750000000000002</c:v>
                </c:pt>
                <c:pt idx="56">
                  <c:v>10.72</c:v>
                </c:pt>
                <c:pt idx="57">
                  <c:v>13.139999999999999</c:v>
                </c:pt>
                <c:pt idx="58">
                  <c:v>9.25</c:v>
                </c:pt>
                <c:pt idx="59">
                  <c:v>11.749999999999996</c:v>
                </c:pt>
                <c:pt idx="60">
                  <c:v>12.239999999999998</c:v>
                </c:pt>
                <c:pt idx="61">
                  <c:v>13.96</c:v>
                </c:pt>
                <c:pt idx="62">
                  <c:v>16.07</c:v>
                </c:pt>
                <c:pt idx="63">
                  <c:v>17.840000000000003</c:v>
                </c:pt>
                <c:pt idx="64">
                  <c:v>18.720000000000002</c:v>
                </c:pt>
                <c:pt idx="65">
                  <c:v>23.430000000000003</c:v>
                </c:pt>
                <c:pt idx="66">
                  <c:v>26.1</c:v>
                </c:pt>
                <c:pt idx="67">
                  <c:v>28.65</c:v>
                </c:pt>
                <c:pt idx="68">
                  <c:v>30.430000000000003</c:v>
                </c:pt>
                <c:pt idx="69">
                  <c:v>31.27</c:v>
                </c:pt>
                <c:pt idx="70">
                  <c:v>33.220000000000006</c:v>
                </c:pt>
                <c:pt idx="71">
                  <c:v>33.199999999999996</c:v>
                </c:pt>
                <c:pt idx="72">
                  <c:v>36.450000000000003</c:v>
                </c:pt>
                <c:pt idx="73">
                  <c:v>38.200000000000003</c:v>
                </c:pt>
                <c:pt idx="74">
                  <c:v>36.79</c:v>
                </c:pt>
                <c:pt idx="75">
                  <c:v>36.92</c:v>
                </c:pt>
                <c:pt idx="76">
                  <c:v>37.04</c:v>
                </c:pt>
                <c:pt idx="77">
                  <c:v>35.520000000000003</c:v>
                </c:pt>
                <c:pt idx="78">
                  <c:v>36.869999999999997</c:v>
                </c:pt>
                <c:pt idx="79">
                  <c:v>36</c:v>
                </c:pt>
                <c:pt idx="80">
                  <c:v>36.94</c:v>
                </c:pt>
                <c:pt idx="81">
                  <c:v>37.81</c:v>
                </c:pt>
                <c:pt idx="82">
                  <c:v>28.649999999999991</c:v>
                </c:pt>
                <c:pt idx="83">
                  <c:v>32.25</c:v>
                </c:pt>
                <c:pt idx="84">
                  <c:v>35.569999999999993</c:v>
                </c:pt>
                <c:pt idx="85">
                  <c:v>34.090000000000003</c:v>
                </c:pt>
                <c:pt idx="86">
                  <c:v>32.150000000000006</c:v>
                </c:pt>
                <c:pt idx="87">
                  <c:v>32.730000000000004</c:v>
                </c:pt>
                <c:pt idx="88">
                  <c:v>33.78</c:v>
                </c:pt>
                <c:pt idx="89">
                  <c:v>30.950000000000003</c:v>
                </c:pt>
                <c:pt idx="90">
                  <c:v>31.930000000000007</c:v>
                </c:pt>
                <c:pt idx="91">
                  <c:v>31.67</c:v>
                </c:pt>
                <c:pt idx="92">
                  <c:v>39.709999999999994</c:v>
                </c:pt>
                <c:pt idx="93">
                  <c:v>41.36999999999999</c:v>
                </c:pt>
                <c:pt idx="94">
                  <c:v>43.91</c:v>
                </c:pt>
                <c:pt idx="95">
                  <c:v>43.659999999999982</c:v>
                </c:pt>
                <c:pt idx="96">
                  <c:v>41.81</c:v>
                </c:pt>
                <c:pt idx="97">
                  <c:v>43.910000000000011</c:v>
                </c:pt>
                <c:pt idx="98">
                  <c:v>41.97</c:v>
                </c:pt>
                <c:pt idx="99">
                  <c:v>45.859999999999985</c:v>
                </c:pt>
                <c:pt idx="100">
                  <c:v>49.989999999999995</c:v>
                </c:pt>
                <c:pt idx="101">
                  <c:v>44.53</c:v>
                </c:pt>
                <c:pt idx="102">
                  <c:v>48.260000000000005</c:v>
                </c:pt>
                <c:pt idx="103">
                  <c:v>46.459999999999994</c:v>
                </c:pt>
                <c:pt idx="104">
                  <c:v>43.22</c:v>
                </c:pt>
                <c:pt idx="105">
                  <c:v>38.180000000000007</c:v>
                </c:pt>
                <c:pt idx="106">
                  <c:v>44.150000000000006</c:v>
                </c:pt>
                <c:pt idx="107">
                  <c:v>42.180000000000007</c:v>
                </c:pt>
                <c:pt idx="108">
                  <c:v>43.010000000000005</c:v>
                </c:pt>
                <c:pt idx="109">
                  <c:v>42.03</c:v>
                </c:pt>
                <c:pt idx="110">
                  <c:v>36.949999999999989</c:v>
                </c:pt>
                <c:pt idx="111">
                  <c:v>36.339999999999989</c:v>
                </c:pt>
                <c:pt idx="112">
                  <c:v>35.710000000000008</c:v>
                </c:pt>
                <c:pt idx="113">
                  <c:v>37.11999999999999</c:v>
                </c:pt>
                <c:pt idx="114">
                  <c:v>36</c:v>
                </c:pt>
                <c:pt idx="115">
                  <c:v>37.009999999999991</c:v>
                </c:pt>
                <c:pt idx="116">
                  <c:v>37.659999999999997</c:v>
                </c:pt>
                <c:pt idx="117">
                  <c:v>38.86999999999999</c:v>
                </c:pt>
                <c:pt idx="118">
                  <c:v>41.000000000000014</c:v>
                </c:pt>
                <c:pt idx="119">
                  <c:v>40.389999999999986</c:v>
                </c:pt>
                <c:pt idx="120">
                  <c:v>42.300000000000011</c:v>
                </c:pt>
                <c:pt idx="121">
                  <c:v>48.22</c:v>
                </c:pt>
                <c:pt idx="122">
                  <c:v>52.889999999999986</c:v>
                </c:pt>
                <c:pt idx="123">
                  <c:v>54.83</c:v>
                </c:pt>
                <c:pt idx="124">
                  <c:v>56.710000000000008</c:v>
                </c:pt>
                <c:pt idx="125">
                  <c:v>51.009999999999991</c:v>
                </c:pt>
                <c:pt idx="126">
                  <c:v>45.710000000000008</c:v>
                </c:pt>
                <c:pt idx="127">
                  <c:v>44.110000000000014</c:v>
                </c:pt>
                <c:pt idx="128">
                  <c:v>48.490000000000009</c:v>
                </c:pt>
                <c:pt idx="129">
                  <c:v>57.97</c:v>
                </c:pt>
                <c:pt idx="130">
                  <c:v>48.81</c:v>
                </c:pt>
                <c:pt idx="131">
                  <c:v>31.569999999999993</c:v>
                </c:pt>
                <c:pt idx="132">
                  <c:v>36.899999999999977</c:v>
                </c:pt>
                <c:pt idx="133">
                  <c:v>35.669999999999987</c:v>
                </c:pt>
                <c:pt idx="134">
                  <c:v>22.079999999999984</c:v>
                </c:pt>
                <c:pt idx="135">
                  <c:v>28.739999999999981</c:v>
                </c:pt>
                <c:pt idx="136">
                  <c:v>32.340000000000003</c:v>
                </c:pt>
                <c:pt idx="137">
                  <c:v>23.259999999999991</c:v>
                </c:pt>
                <c:pt idx="138">
                  <c:v>23.710000000000008</c:v>
                </c:pt>
                <c:pt idx="139">
                  <c:v>40.729999999999997</c:v>
                </c:pt>
                <c:pt idx="140">
                  <c:v>43.92</c:v>
                </c:pt>
                <c:pt idx="141">
                  <c:v>44.84</c:v>
                </c:pt>
                <c:pt idx="142">
                  <c:v>44.3</c:v>
                </c:pt>
              </c:numCache>
            </c:numRef>
          </c:val>
          <c:smooth val="0"/>
          <c:extLst>
            <c:ext xmlns:c16="http://schemas.microsoft.com/office/drawing/2014/chart" uri="{C3380CC4-5D6E-409C-BE32-E72D297353CC}">
              <c16:uniqueId val="{00000001-A0C5-4B02-8593-568DDF60BCEC}"/>
            </c:ext>
          </c:extLst>
        </c:ser>
        <c:dLbls>
          <c:showLegendKey val="0"/>
          <c:showVal val="0"/>
          <c:showCatName val="0"/>
          <c:showSerName val="0"/>
          <c:showPercent val="0"/>
          <c:showBubbleSize val="0"/>
        </c:dLbls>
        <c:smooth val="0"/>
        <c:axId val="637207944"/>
        <c:axId val="637208336"/>
      </c:lineChart>
      <c:dateAx>
        <c:axId val="637207944"/>
        <c:scaling>
          <c:orientation val="minMax"/>
          <c:max val="43496"/>
          <c:min val="39172"/>
        </c:scaling>
        <c:delete val="0"/>
        <c:axPos val="b"/>
        <c:numFmt formatCode="m/yyyy" sourceLinked="1"/>
        <c:majorTickMark val="out"/>
        <c:minorTickMark val="none"/>
        <c:tickLblPos val="nextTo"/>
        <c:txPr>
          <a:bodyPr rot="-1800000" anchor="ctr" anchorCtr="1"/>
          <a:lstStyle/>
          <a:p>
            <a:pPr>
              <a:defRPr sz="800"/>
            </a:pPr>
            <a:endParaRPr lang="en-US"/>
          </a:p>
        </c:txPr>
        <c:crossAx val="637208336"/>
        <c:crosses val="autoZero"/>
        <c:auto val="1"/>
        <c:lblOffset val="100"/>
        <c:baseTimeUnit val="months"/>
        <c:majorUnit val="6"/>
        <c:majorTimeUnit val="months"/>
      </c:dateAx>
      <c:valAx>
        <c:axId val="637208336"/>
        <c:scaling>
          <c:orientation val="minMax"/>
          <c:max val="120"/>
          <c:min val="-10"/>
        </c:scaling>
        <c:delete val="0"/>
        <c:axPos val="l"/>
        <c:majorGridlines>
          <c:spPr>
            <a:ln>
              <a:noFill/>
            </a:ln>
          </c:spPr>
        </c:majorGridlines>
        <c:numFmt formatCode="_(* #,##0_);_(* \(#,##0\);_(* &quot;-&quot;_);_(@_)" sourceLinked="0"/>
        <c:majorTickMark val="out"/>
        <c:minorTickMark val="none"/>
        <c:tickLblPos val="nextTo"/>
        <c:txPr>
          <a:bodyPr/>
          <a:lstStyle/>
          <a:p>
            <a:pPr>
              <a:defRPr sz="900"/>
            </a:pPr>
            <a:endParaRPr lang="en-US"/>
          </a:p>
        </c:txPr>
        <c:crossAx val="637207944"/>
        <c:crosses val="autoZero"/>
        <c:crossBetween val="between"/>
        <c:majorUnit val="20"/>
        <c:minorUnit val="10"/>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053A80-3650-4E67-BE18-0E1815061CDC}" type="datetimeFigureOut">
              <a:rPr lang="en-US" smtClean="0"/>
              <a:t>3/8/2019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5C6430-6276-41E7-9D11-EC22F9C3A8F7}" type="slidenum">
              <a:rPr lang="en-US" smtClean="0"/>
              <a:t>‹#›</a:t>
            </a:fld>
            <a:endParaRPr lang="en-US"/>
          </a:p>
        </p:txBody>
      </p:sp>
    </p:spTree>
    <p:extLst>
      <p:ext uri="{BB962C8B-B14F-4D97-AF65-F5344CB8AC3E}">
        <p14:creationId xmlns:p14="http://schemas.microsoft.com/office/powerpoint/2010/main" val="3059562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DDD6CE-C67B-4D6E-86D6-3CCA2D2415CC}" type="slidenum">
              <a:rPr lang="en-US" smtClean="0"/>
              <a:t>1</a:t>
            </a:fld>
            <a:endParaRPr lang="en-US" dirty="0"/>
          </a:p>
        </p:txBody>
      </p:sp>
    </p:spTree>
    <p:extLst>
      <p:ext uri="{BB962C8B-B14F-4D97-AF65-F5344CB8AC3E}">
        <p14:creationId xmlns:p14="http://schemas.microsoft.com/office/powerpoint/2010/main" val="2635243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4C411-6DE3-4069-BD88-474EAD83590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C62BC8A-649A-4239-A244-66DE6E6F72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7337DC0-151D-4A20-AEE6-6E12099B4F02}"/>
              </a:ext>
            </a:extLst>
          </p:cNvPr>
          <p:cNvSpPr>
            <a:spLocks noGrp="1"/>
          </p:cNvSpPr>
          <p:nvPr>
            <p:ph type="dt" sz="half" idx="10"/>
          </p:nvPr>
        </p:nvSpPr>
        <p:spPr/>
        <p:txBody>
          <a:bodyPr/>
          <a:lstStyle/>
          <a:p>
            <a:fld id="{1A0D413F-A0E7-4B78-8436-1B7733F67346}" type="datetimeFigureOut">
              <a:rPr lang="en-US" smtClean="0"/>
              <a:t>3/8/2019</a:t>
            </a:fld>
            <a:endParaRPr lang="en-US"/>
          </a:p>
        </p:txBody>
      </p:sp>
      <p:sp>
        <p:nvSpPr>
          <p:cNvPr id="5" name="Footer Placeholder 4">
            <a:extLst>
              <a:ext uri="{FF2B5EF4-FFF2-40B4-BE49-F238E27FC236}">
                <a16:creationId xmlns:a16="http://schemas.microsoft.com/office/drawing/2014/main" id="{221EF3A3-61C0-4F42-B134-F561EC218F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5BCE50-5F08-4F00-86AE-FDA883FE42F4}"/>
              </a:ext>
            </a:extLst>
          </p:cNvPr>
          <p:cNvSpPr>
            <a:spLocks noGrp="1"/>
          </p:cNvSpPr>
          <p:nvPr>
            <p:ph type="sldNum" sz="quarter" idx="12"/>
          </p:nvPr>
        </p:nvSpPr>
        <p:spPr/>
        <p:txBody>
          <a:bodyPr/>
          <a:lstStyle/>
          <a:p>
            <a:fld id="{DAF5CAB0-C740-438B-82CB-E9FFAD76477C}" type="slidenum">
              <a:rPr lang="en-US" smtClean="0"/>
              <a:t>‹#›</a:t>
            </a:fld>
            <a:endParaRPr lang="en-US"/>
          </a:p>
        </p:txBody>
      </p:sp>
    </p:spTree>
    <p:extLst>
      <p:ext uri="{BB962C8B-B14F-4D97-AF65-F5344CB8AC3E}">
        <p14:creationId xmlns:p14="http://schemas.microsoft.com/office/powerpoint/2010/main" val="1075267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20B3D-6197-4EFF-8FF5-0166913EC98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694E08C-7569-48EF-BDDF-DB64AD47D2B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7FCC35-6E6C-4C0A-BDFD-2C5E655B2F85}"/>
              </a:ext>
            </a:extLst>
          </p:cNvPr>
          <p:cNvSpPr>
            <a:spLocks noGrp="1"/>
          </p:cNvSpPr>
          <p:nvPr>
            <p:ph type="dt" sz="half" idx="10"/>
          </p:nvPr>
        </p:nvSpPr>
        <p:spPr/>
        <p:txBody>
          <a:bodyPr/>
          <a:lstStyle/>
          <a:p>
            <a:fld id="{1A0D413F-A0E7-4B78-8436-1B7733F67346}" type="datetimeFigureOut">
              <a:rPr lang="en-US" smtClean="0"/>
              <a:t>3/8/2019</a:t>
            </a:fld>
            <a:endParaRPr lang="en-US"/>
          </a:p>
        </p:txBody>
      </p:sp>
      <p:sp>
        <p:nvSpPr>
          <p:cNvPr id="5" name="Footer Placeholder 4">
            <a:extLst>
              <a:ext uri="{FF2B5EF4-FFF2-40B4-BE49-F238E27FC236}">
                <a16:creationId xmlns:a16="http://schemas.microsoft.com/office/drawing/2014/main" id="{6860EAD0-1233-44EF-8699-C2E7D5C664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BF05B8-5670-42AC-BE04-27B41E451276}"/>
              </a:ext>
            </a:extLst>
          </p:cNvPr>
          <p:cNvSpPr>
            <a:spLocks noGrp="1"/>
          </p:cNvSpPr>
          <p:nvPr>
            <p:ph type="sldNum" sz="quarter" idx="12"/>
          </p:nvPr>
        </p:nvSpPr>
        <p:spPr/>
        <p:txBody>
          <a:bodyPr/>
          <a:lstStyle/>
          <a:p>
            <a:fld id="{DAF5CAB0-C740-438B-82CB-E9FFAD76477C}" type="slidenum">
              <a:rPr lang="en-US" smtClean="0"/>
              <a:t>‹#›</a:t>
            </a:fld>
            <a:endParaRPr lang="en-US"/>
          </a:p>
        </p:txBody>
      </p:sp>
    </p:spTree>
    <p:extLst>
      <p:ext uri="{BB962C8B-B14F-4D97-AF65-F5344CB8AC3E}">
        <p14:creationId xmlns:p14="http://schemas.microsoft.com/office/powerpoint/2010/main" val="4095460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3601DF8-2E8F-46E5-8763-FEB5FCB9195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628CE83-B6D7-4BC4-895E-04EF81D025C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1593B2-1150-4391-9B43-4B11136091A3}"/>
              </a:ext>
            </a:extLst>
          </p:cNvPr>
          <p:cNvSpPr>
            <a:spLocks noGrp="1"/>
          </p:cNvSpPr>
          <p:nvPr>
            <p:ph type="dt" sz="half" idx="10"/>
          </p:nvPr>
        </p:nvSpPr>
        <p:spPr/>
        <p:txBody>
          <a:bodyPr/>
          <a:lstStyle/>
          <a:p>
            <a:fld id="{1A0D413F-A0E7-4B78-8436-1B7733F67346}" type="datetimeFigureOut">
              <a:rPr lang="en-US" smtClean="0"/>
              <a:t>3/8/2019</a:t>
            </a:fld>
            <a:endParaRPr lang="en-US"/>
          </a:p>
        </p:txBody>
      </p:sp>
      <p:sp>
        <p:nvSpPr>
          <p:cNvPr id="5" name="Footer Placeholder 4">
            <a:extLst>
              <a:ext uri="{FF2B5EF4-FFF2-40B4-BE49-F238E27FC236}">
                <a16:creationId xmlns:a16="http://schemas.microsoft.com/office/drawing/2014/main" id="{6833FDBC-873F-4B6D-9693-BC65EDA36D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EF4069-41E5-4FED-843B-9C9CD60B5F97}"/>
              </a:ext>
            </a:extLst>
          </p:cNvPr>
          <p:cNvSpPr>
            <a:spLocks noGrp="1"/>
          </p:cNvSpPr>
          <p:nvPr>
            <p:ph type="sldNum" sz="quarter" idx="12"/>
          </p:nvPr>
        </p:nvSpPr>
        <p:spPr/>
        <p:txBody>
          <a:bodyPr/>
          <a:lstStyle/>
          <a:p>
            <a:fld id="{DAF5CAB0-C740-438B-82CB-E9FFAD76477C}" type="slidenum">
              <a:rPr lang="en-US" smtClean="0"/>
              <a:t>‹#›</a:t>
            </a:fld>
            <a:endParaRPr lang="en-US"/>
          </a:p>
        </p:txBody>
      </p:sp>
    </p:spTree>
    <p:extLst>
      <p:ext uri="{BB962C8B-B14F-4D97-AF65-F5344CB8AC3E}">
        <p14:creationId xmlns:p14="http://schemas.microsoft.com/office/powerpoint/2010/main" val="3421806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88441" y="1600203"/>
            <a:ext cx="10972800" cy="45259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Line 69"/>
          <p:cNvSpPr>
            <a:spLocks noChangeShapeType="1"/>
          </p:cNvSpPr>
          <p:nvPr userDrawn="1"/>
        </p:nvSpPr>
        <p:spPr bwMode="auto">
          <a:xfrm flipV="1">
            <a:off x="508000" y="914403"/>
            <a:ext cx="11176000" cy="1587"/>
          </a:xfrm>
          <a:prstGeom prst="line">
            <a:avLst/>
          </a:prstGeom>
          <a:noFill/>
          <a:ln w="9525">
            <a:solidFill>
              <a:srgbClr val="A50021"/>
            </a:solidFill>
            <a:round/>
            <a:headEnd/>
            <a:tailEnd/>
          </a:ln>
          <a:effectLst/>
          <a:scene3d>
            <a:camera prst="orthographicFront"/>
            <a:lightRig rig="threePt" dir="t"/>
          </a:scene3d>
          <a:sp3d>
            <a:bevelT w="152400"/>
            <a:bevelB w="152400"/>
          </a:sp3d>
        </p:spPr>
        <p:txBody>
          <a:bodyPr wrap="none" anchor="ctr"/>
          <a:lstStyle/>
          <a:p>
            <a:endParaRPr lang="en-US" sz="1800" dirty="0"/>
          </a:p>
        </p:txBody>
      </p:sp>
      <p:pic>
        <p:nvPicPr>
          <p:cNvPr id="8" name="Picture 1"/>
          <p:cNvPicPr>
            <a:picLocks noChangeAspect="1" noChangeArrowheads="1"/>
          </p:cNvPicPr>
          <p:nvPr userDrawn="1"/>
        </p:nvPicPr>
        <p:blipFill>
          <a:blip r:embed="rId2" cstate="print"/>
          <a:srcRect/>
          <a:stretch>
            <a:fillRect/>
          </a:stretch>
        </p:blipFill>
        <p:spPr bwMode="auto">
          <a:xfrm>
            <a:off x="9776899" y="6231821"/>
            <a:ext cx="1784348" cy="323116"/>
          </a:xfrm>
          <a:prstGeom prst="rect">
            <a:avLst/>
          </a:prstGeom>
          <a:noFill/>
          <a:ln w="9525">
            <a:noFill/>
            <a:miter lim="800000"/>
            <a:headEnd/>
            <a:tailEnd/>
          </a:ln>
          <a:effectLst/>
        </p:spPr>
      </p:pic>
      <p:sp>
        <p:nvSpPr>
          <p:cNvPr id="9" name="Rectangle 8"/>
          <p:cNvSpPr/>
          <p:nvPr userDrawn="1"/>
        </p:nvSpPr>
        <p:spPr>
          <a:xfrm>
            <a:off x="9008547" y="6525614"/>
            <a:ext cx="3348559" cy="338554"/>
          </a:xfrm>
          <a:prstGeom prst="rect">
            <a:avLst/>
          </a:prstGeom>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1" u="none" strike="noStrike" cap="none" normalizeH="0" baseline="0" dirty="0">
                <a:ln>
                  <a:noFill/>
                </a:ln>
                <a:solidFill>
                  <a:schemeClr val="tx1"/>
                </a:solidFill>
                <a:effectLst/>
                <a:latin typeface="Calibri" pitchFamily="34" charset="0"/>
                <a:ea typeface="Times New Roman" pitchFamily="18" charset="0"/>
                <a:cs typeface="Courier New" pitchFamily="49" charset="0"/>
              </a:rPr>
              <a:t>investment styles ebb and flow . . .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800" b="0" i="1" u="none" strike="noStrike" cap="none" normalizeH="0" baseline="0" dirty="0">
                <a:ln>
                  <a:noFill/>
                </a:ln>
                <a:solidFill>
                  <a:schemeClr val="tx1"/>
                </a:solidFill>
                <a:effectLst/>
                <a:latin typeface="Calibri" pitchFamily="34" charset="0"/>
                <a:ea typeface="Times New Roman" pitchFamily="18" charset="0"/>
                <a:cs typeface="Courier New" pitchFamily="49" charset="0"/>
              </a:rPr>
              <a:t>fundamentals never go out of favor</a:t>
            </a:r>
            <a:endParaRPr kumimoji="0" lang="en-US" sz="800" b="0" i="0" u="none" strike="noStrike" cap="none" normalizeH="0" baseline="0" dirty="0">
              <a:ln>
                <a:noFill/>
              </a:ln>
              <a:solidFill>
                <a:schemeClr val="tx1"/>
              </a:solidFill>
              <a:effectLst/>
              <a:latin typeface="Arial" pitchFamily="34" charset="0"/>
            </a:endParaRPr>
          </a:p>
        </p:txBody>
      </p:sp>
      <p:sp>
        <p:nvSpPr>
          <p:cNvPr id="10" name="TextBox 9"/>
          <p:cNvSpPr txBox="1"/>
          <p:nvPr userDrawn="1"/>
        </p:nvSpPr>
        <p:spPr>
          <a:xfrm>
            <a:off x="5334000" y="6504804"/>
            <a:ext cx="1524000" cy="276999"/>
          </a:xfrm>
          <a:prstGeom prst="rect">
            <a:avLst/>
          </a:prstGeom>
          <a:noFill/>
        </p:spPr>
        <p:txBody>
          <a:bodyPr wrap="square" rtlCol="0">
            <a:spAutoFit/>
          </a:bodyPr>
          <a:lstStyle/>
          <a:p>
            <a:pPr algn="ctr"/>
            <a:fld id="{85E0DB03-ECF4-46A3-A932-734DA3CB14B6}" type="slidenum">
              <a:rPr lang="en-US" sz="1200" b="1" smtClean="0">
                <a:solidFill>
                  <a:schemeClr val="bg1">
                    <a:lumMod val="50000"/>
                  </a:schemeClr>
                </a:solidFill>
              </a:rPr>
              <a:pPr algn="ctr"/>
              <a:t>‹#›</a:t>
            </a:fld>
            <a:endParaRPr lang="en-US" sz="1200" b="1" dirty="0">
              <a:solidFill>
                <a:schemeClr val="bg1">
                  <a:lumMod val="50000"/>
                </a:schemeClr>
              </a:solidFill>
            </a:endParaRPr>
          </a:p>
        </p:txBody>
      </p:sp>
    </p:spTree>
    <p:extLst>
      <p:ext uri="{BB962C8B-B14F-4D97-AF65-F5344CB8AC3E}">
        <p14:creationId xmlns:p14="http://schemas.microsoft.com/office/powerpoint/2010/main" val="368005460"/>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809A4-F727-4D14-9E41-F93D8C8687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8DB662-BAA5-416B-A2B0-1AF9EF17D41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138E85-E0E3-4D25-98EA-05829E810193}"/>
              </a:ext>
            </a:extLst>
          </p:cNvPr>
          <p:cNvSpPr>
            <a:spLocks noGrp="1"/>
          </p:cNvSpPr>
          <p:nvPr>
            <p:ph type="dt" sz="half" idx="10"/>
          </p:nvPr>
        </p:nvSpPr>
        <p:spPr/>
        <p:txBody>
          <a:bodyPr/>
          <a:lstStyle/>
          <a:p>
            <a:fld id="{1A0D413F-A0E7-4B78-8436-1B7733F67346}" type="datetimeFigureOut">
              <a:rPr lang="en-US" smtClean="0"/>
              <a:t>3/8/2019</a:t>
            </a:fld>
            <a:endParaRPr lang="en-US"/>
          </a:p>
        </p:txBody>
      </p:sp>
      <p:sp>
        <p:nvSpPr>
          <p:cNvPr id="5" name="Footer Placeholder 4">
            <a:extLst>
              <a:ext uri="{FF2B5EF4-FFF2-40B4-BE49-F238E27FC236}">
                <a16:creationId xmlns:a16="http://schemas.microsoft.com/office/drawing/2014/main" id="{ADBA929D-565A-467D-88FC-2228E7DB69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285015-47D7-4F1A-900B-D179F4162CF2}"/>
              </a:ext>
            </a:extLst>
          </p:cNvPr>
          <p:cNvSpPr>
            <a:spLocks noGrp="1"/>
          </p:cNvSpPr>
          <p:nvPr>
            <p:ph type="sldNum" sz="quarter" idx="12"/>
          </p:nvPr>
        </p:nvSpPr>
        <p:spPr/>
        <p:txBody>
          <a:bodyPr/>
          <a:lstStyle/>
          <a:p>
            <a:fld id="{DAF5CAB0-C740-438B-82CB-E9FFAD76477C}" type="slidenum">
              <a:rPr lang="en-US" smtClean="0"/>
              <a:t>‹#›</a:t>
            </a:fld>
            <a:endParaRPr lang="en-US"/>
          </a:p>
        </p:txBody>
      </p:sp>
    </p:spTree>
    <p:extLst>
      <p:ext uri="{BB962C8B-B14F-4D97-AF65-F5344CB8AC3E}">
        <p14:creationId xmlns:p14="http://schemas.microsoft.com/office/powerpoint/2010/main" val="3412461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49D8D-076B-4CE6-9DCD-D537F26D44E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72BEF06-CEE0-41E0-8C50-0E7111BD02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5E399C0-B550-4484-B117-EA42F8DD3C43}"/>
              </a:ext>
            </a:extLst>
          </p:cNvPr>
          <p:cNvSpPr>
            <a:spLocks noGrp="1"/>
          </p:cNvSpPr>
          <p:nvPr>
            <p:ph type="dt" sz="half" idx="10"/>
          </p:nvPr>
        </p:nvSpPr>
        <p:spPr/>
        <p:txBody>
          <a:bodyPr/>
          <a:lstStyle/>
          <a:p>
            <a:fld id="{1A0D413F-A0E7-4B78-8436-1B7733F67346}" type="datetimeFigureOut">
              <a:rPr lang="en-US" smtClean="0"/>
              <a:t>3/8/2019</a:t>
            </a:fld>
            <a:endParaRPr lang="en-US"/>
          </a:p>
        </p:txBody>
      </p:sp>
      <p:sp>
        <p:nvSpPr>
          <p:cNvPr id="5" name="Footer Placeholder 4">
            <a:extLst>
              <a:ext uri="{FF2B5EF4-FFF2-40B4-BE49-F238E27FC236}">
                <a16:creationId xmlns:a16="http://schemas.microsoft.com/office/drawing/2014/main" id="{2290D5E7-5664-45D2-8BD0-BADC97382A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347BE8-71BD-41A3-8980-528EDB3027AD}"/>
              </a:ext>
            </a:extLst>
          </p:cNvPr>
          <p:cNvSpPr>
            <a:spLocks noGrp="1"/>
          </p:cNvSpPr>
          <p:nvPr>
            <p:ph type="sldNum" sz="quarter" idx="12"/>
          </p:nvPr>
        </p:nvSpPr>
        <p:spPr/>
        <p:txBody>
          <a:bodyPr/>
          <a:lstStyle/>
          <a:p>
            <a:fld id="{DAF5CAB0-C740-438B-82CB-E9FFAD76477C}" type="slidenum">
              <a:rPr lang="en-US" smtClean="0"/>
              <a:t>‹#›</a:t>
            </a:fld>
            <a:endParaRPr lang="en-US"/>
          </a:p>
        </p:txBody>
      </p:sp>
    </p:spTree>
    <p:extLst>
      <p:ext uri="{BB962C8B-B14F-4D97-AF65-F5344CB8AC3E}">
        <p14:creationId xmlns:p14="http://schemas.microsoft.com/office/powerpoint/2010/main" val="3159546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B24FD-ECB3-4CEA-905E-6323E3C09B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043D561-A39E-4E47-B7D4-5ABF2CAF78F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8A9CD22-6254-44D3-95F0-F4AEDEFF8FB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545C0AB-F178-49FE-B9C8-0F2FB0FC41FC}"/>
              </a:ext>
            </a:extLst>
          </p:cNvPr>
          <p:cNvSpPr>
            <a:spLocks noGrp="1"/>
          </p:cNvSpPr>
          <p:nvPr>
            <p:ph type="dt" sz="half" idx="10"/>
          </p:nvPr>
        </p:nvSpPr>
        <p:spPr/>
        <p:txBody>
          <a:bodyPr/>
          <a:lstStyle/>
          <a:p>
            <a:fld id="{1A0D413F-A0E7-4B78-8436-1B7733F67346}" type="datetimeFigureOut">
              <a:rPr lang="en-US" smtClean="0"/>
              <a:t>3/8/2019</a:t>
            </a:fld>
            <a:endParaRPr lang="en-US"/>
          </a:p>
        </p:txBody>
      </p:sp>
      <p:sp>
        <p:nvSpPr>
          <p:cNvPr id="6" name="Footer Placeholder 5">
            <a:extLst>
              <a:ext uri="{FF2B5EF4-FFF2-40B4-BE49-F238E27FC236}">
                <a16:creationId xmlns:a16="http://schemas.microsoft.com/office/drawing/2014/main" id="{036F9950-5F0E-4C71-830A-220468FD20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1A71A0E-27AB-4263-89CB-67A45BF05E27}"/>
              </a:ext>
            </a:extLst>
          </p:cNvPr>
          <p:cNvSpPr>
            <a:spLocks noGrp="1"/>
          </p:cNvSpPr>
          <p:nvPr>
            <p:ph type="sldNum" sz="quarter" idx="12"/>
          </p:nvPr>
        </p:nvSpPr>
        <p:spPr/>
        <p:txBody>
          <a:bodyPr/>
          <a:lstStyle/>
          <a:p>
            <a:fld id="{DAF5CAB0-C740-438B-82CB-E9FFAD76477C}" type="slidenum">
              <a:rPr lang="en-US" smtClean="0"/>
              <a:t>‹#›</a:t>
            </a:fld>
            <a:endParaRPr lang="en-US"/>
          </a:p>
        </p:txBody>
      </p:sp>
    </p:spTree>
    <p:extLst>
      <p:ext uri="{BB962C8B-B14F-4D97-AF65-F5344CB8AC3E}">
        <p14:creationId xmlns:p14="http://schemas.microsoft.com/office/powerpoint/2010/main" val="2282951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FFD1C-F439-43F2-BCAD-B5DF2F961B3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229693A-529E-4284-AAB6-D446A89726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0235D50-F845-4CB6-8823-BACDA93CE32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5FAF6A8-CD7E-46B3-85C2-F54C70E438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5CA3AC1-570C-4E4B-8A0F-919A0A525CE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591F0C3-9EA4-4619-9FF1-B525302E0323}"/>
              </a:ext>
            </a:extLst>
          </p:cNvPr>
          <p:cNvSpPr>
            <a:spLocks noGrp="1"/>
          </p:cNvSpPr>
          <p:nvPr>
            <p:ph type="dt" sz="half" idx="10"/>
          </p:nvPr>
        </p:nvSpPr>
        <p:spPr/>
        <p:txBody>
          <a:bodyPr/>
          <a:lstStyle/>
          <a:p>
            <a:fld id="{1A0D413F-A0E7-4B78-8436-1B7733F67346}" type="datetimeFigureOut">
              <a:rPr lang="en-US" smtClean="0"/>
              <a:t>3/8/2019</a:t>
            </a:fld>
            <a:endParaRPr lang="en-US"/>
          </a:p>
        </p:txBody>
      </p:sp>
      <p:sp>
        <p:nvSpPr>
          <p:cNvPr id="8" name="Footer Placeholder 7">
            <a:extLst>
              <a:ext uri="{FF2B5EF4-FFF2-40B4-BE49-F238E27FC236}">
                <a16:creationId xmlns:a16="http://schemas.microsoft.com/office/drawing/2014/main" id="{11310D12-9E2F-4C8E-9780-DA5CDD43064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D70DC80-4909-43D2-B0C0-82185DE69F05}"/>
              </a:ext>
            </a:extLst>
          </p:cNvPr>
          <p:cNvSpPr>
            <a:spLocks noGrp="1"/>
          </p:cNvSpPr>
          <p:nvPr>
            <p:ph type="sldNum" sz="quarter" idx="12"/>
          </p:nvPr>
        </p:nvSpPr>
        <p:spPr/>
        <p:txBody>
          <a:bodyPr/>
          <a:lstStyle/>
          <a:p>
            <a:fld id="{DAF5CAB0-C740-438B-82CB-E9FFAD76477C}" type="slidenum">
              <a:rPr lang="en-US" smtClean="0"/>
              <a:t>‹#›</a:t>
            </a:fld>
            <a:endParaRPr lang="en-US"/>
          </a:p>
        </p:txBody>
      </p:sp>
    </p:spTree>
    <p:extLst>
      <p:ext uri="{BB962C8B-B14F-4D97-AF65-F5344CB8AC3E}">
        <p14:creationId xmlns:p14="http://schemas.microsoft.com/office/powerpoint/2010/main" val="3561330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24224-809B-4C28-9C0E-7ACDEE4D0FF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95672C5-C495-49BB-913A-9F24C2096BA9}"/>
              </a:ext>
            </a:extLst>
          </p:cNvPr>
          <p:cNvSpPr>
            <a:spLocks noGrp="1"/>
          </p:cNvSpPr>
          <p:nvPr>
            <p:ph type="dt" sz="half" idx="10"/>
          </p:nvPr>
        </p:nvSpPr>
        <p:spPr/>
        <p:txBody>
          <a:bodyPr/>
          <a:lstStyle/>
          <a:p>
            <a:fld id="{1A0D413F-A0E7-4B78-8436-1B7733F67346}" type="datetimeFigureOut">
              <a:rPr lang="en-US" smtClean="0"/>
              <a:t>3/8/2019</a:t>
            </a:fld>
            <a:endParaRPr lang="en-US"/>
          </a:p>
        </p:txBody>
      </p:sp>
      <p:sp>
        <p:nvSpPr>
          <p:cNvPr id="4" name="Footer Placeholder 3">
            <a:extLst>
              <a:ext uri="{FF2B5EF4-FFF2-40B4-BE49-F238E27FC236}">
                <a16:creationId xmlns:a16="http://schemas.microsoft.com/office/drawing/2014/main" id="{21F72321-C6A9-4FBC-931E-DC45B942FDD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D537FFC-11F5-42BC-92D5-BE7294CCBD59}"/>
              </a:ext>
            </a:extLst>
          </p:cNvPr>
          <p:cNvSpPr>
            <a:spLocks noGrp="1"/>
          </p:cNvSpPr>
          <p:nvPr>
            <p:ph type="sldNum" sz="quarter" idx="12"/>
          </p:nvPr>
        </p:nvSpPr>
        <p:spPr/>
        <p:txBody>
          <a:bodyPr/>
          <a:lstStyle/>
          <a:p>
            <a:fld id="{DAF5CAB0-C740-438B-82CB-E9FFAD76477C}" type="slidenum">
              <a:rPr lang="en-US" smtClean="0"/>
              <a:t>‹#›</a:t>
            </a:fld>
            <a:endParaRPr lang="en-US"/>
          </a:p>
        </p:txBody>
      </p:sp>
    </p:spTree>
    <p:extLst>
      <p:ext uri="{BB962C8B-B14F-4D97-AF65-F5344CB8AC3E}">
        <p14:creationId xmlns:p14="http://schemas.microsoft.com/office/powerpoint/2010/main" val="1171371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99985A7-8DE4-492B-858C-4C43483D4B7B}"/>
              </a:ext>
            </a:extLst>
          </p:cNvPr>
          <p:cNvSpPr>
            <a:spLocks noGrp="1"/>
          </p:cNvSpPr>
          <p:nvPr>
            <p:ph type="dt" sz="half" idx="10"/>
          </p:nvPr>
        </p:nvSpPr>
        <p:spPr/>
        <p:txBody>
          <a:bodyPr/>
          <a:lstStyle/>
          <a:p>
            <a:fld id="{1A0D413F-A0E7-4B78-8436-1B7733F67346}" type="datetimeFigureOut">
              <a:rPr lang="en-US" smtClean="0"/>
              <a:t>3/8/2019</a:t>
            </a:fld>
            <a:endParaRPr lang="en-US"/>
          </a:p>
        </p:txBody>
      </p:sp>
      <p:sp>
        <p:nvSpPr>
          <p:cNvPr id="3" name="Footer Placeholder 2">
            <a:extLst>
              <a:ext uri="{FF2B5EF4-FFF2-40B4-BE49-F238E27FC236}">
                <a16:creationId xmlns:a16="http://schemas.microsoft.com/office/drawing/2014/main" id="{5869725E-62AF-4110-9363-7B596BD173B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AED8C4-4DD1-488F-82B5-0C026091A5F5}"/>
              </a:ext>
            </a:extLst>
          </p:cNvPr>
          <p:cNvSpPr>
            <a:spLocks noGrp="1"/>
          </p:cNvSpPr>
          <p:nvPr>
            <p:ph type="sldNum" sz="quarter" idx="12"/>
          </p:nvPr>
        </p:nvSpPr>
        <p:spPr/>
        <p:txBody>
          <a:bodyPr/>
          <a:lstStyle/>
          <a:p>
            <a:fld id="{DAF5CAB0-C740-438B-82CB-E9FFAD76477C}" type="slidenum">
              <a:rPr lang="en-US" smtClean="0"/>
              <a:t>‹#›</a:t>
            </a:fld>
            <a:endParaRPr lang="en-US"/>
          </a:p>
        </p:txBody>
      </p:sp>
    </p:spTree>
    <p:extLst>
      <p:ext uri="{BB962C8B-B14F-4D97-AF65-F5344CB8AC3E}">
        <p14:creationId xmlns:p14="http://schemas.microsoft.com/office/powerpoint/2010/main" val="3643620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2B447-CE27-4D9F-A9D1-7F54883AA8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A3FEAA3-2D56-435C-A722-0930BF632B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9B3BA9E-C08B-4F15-A4B0-C4E57656F6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44AA987-9363-4ABB-B482-6845E18E2758}"/>
              </a:ext>
            </a:extLst>
          </p:cNvPr>
          <p:cNvSpPr>
            <a:spLocks noGrp="1"/>
          </p:cNvSpPr>
          <p:nvPr>
            <p:ph type="dt" sz="half" idx="10"/>
          </p:nvPr>
        </p:nvSpPr>
        <p:spPr/>
        <p:txBody>
          <a:bodyPr/>
          <a:lstStyle/>
          <a:p>
            <a:fld id="{1A0D413F-A0E7-4B78-8436-1B7733F67346}" type="datetimeFigureOut">
              <a:rPr lang="en-US" smtClean="0"/>
              <a:t>3/8/2019</a:t>
            </a:fld>
            <a:endParaRPr lang="en-US"/>
          </a:p>
        </p:txBody>
      </p:sp>
      <p:sp>
        <p:nvSpPr>
          <p:cNvPr id="6" name="Footer Placeholder 5">
            <a:extLst>
              <a:ext uri="{FF2B5EF4-FFF2-40B4-BE49-F238E27FC236}">
                <a16:creationId xmlns:a16="http://schemas.microsoft.com/office/drawing/2014/main" id="{9BA4A20C-90A8-4217-8096-AF2F910322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05F14A1-61DD-43EA-8C9E-9951FC10A7C8}"/>
              </a:ext>
            </a:extLst>
          </p:cNvPr>
          <p:cNvSpPr>
            <a:spLocks noGrp="1"/>
          </p:cNvSpPr>
          <p:nvPr>
            <p:ph type="sldNum" sz="quarter" idx="12"/>
          </p:nvPr>
        </p:nvSpPr>
        <p:spPr/>
        <p:txBody>
          <a:bodyPr/>
          <a:lstStyle/>
          <a:p>
            <a:fld id="{DAF5CAB0-C740-438B-82CB-E9FFAD76477C}" type="slidenum">
              <a:rPr lang="en-US" smtClean="0"/>
              <a:t>‹#›</a:t>
            </a:fld>
            <a:endParaRPr lang="en-US"/>
          </a:p>
        </p:txBody>
      </p:sp>
    </p:spTree>
    <p:extLst>
      <p:ext uri="{BB962C8B-B14F-4D97-AF65-F5344CB8AC3E}">
        <p14:creationId xmlns:p14="http://schemas.microsoft.com/office/powerpoint/2010/main" val="3622683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DF143-571C-42CA-972A-C67BED6359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A495385-F249-44E0-ADE1-E8F46DCBA5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D85EE9B-BDDC-4F00-9191-687357FE24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C4ECD9A-1857-41E4-803E-D22C63DF3C48}"/>
              </a:ext>
            </a:extLst>
          </p:cNvPr>
          <p:cNvSpPr>
            <a:spLocks noGrp="1"/>
          </p:cNvSpPr>
          <p:nvPr>
            <p:ph type="dt" sz="half" idx="10"/>
          </p:nvPr>
        </p:nvSpPr>
        <p:spPr/>
        <p:txBody>
          <a:bodyPr/>
          <a:lstStyle/>
          <a:p>
            <a:fld id="{1A0D413F-A0E7-4B78-8436-1B7733F67346}" type="datetimeFigureOut">
              <a:rPr lang="en-US" smtClean="0"/>
              <a:t>3/8/2019</a:t>
            </a:fld>
            <a:endParaRPr lang="en-US"/>
          </a:p>
        </p:txBody>
      </p:sp>
      <p:sp>
        <p:nvSpPr>
          <p:cNvPr id="6" name="Footer Placeholder 5">
            <a:extLst>
              <a:ext uri="{FF2B5EF4-FFF2-40B4-BE49-F238E27FC236}">
                <a16:creationId xmlns:a16="http://schemas.microsoft.com/office/drawing/2014/main" id="{75EB209A-ECBB-4D97-AAE2-1C64ADCFDF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757B8F-4D1D-40AC-B8BB-8A585B5F64AA}"/>
              </a:ext>
            </a:extLst>
          </p:cNvPr>
          <p:cNvSpPr>
            <a:spLocks noGrp="1"/>
          </p:cNvSpPr>
          <p:nvPr>
            <p:ph type="sldNum" sz="quarter" idx="12"/>
          </p:nvPr>
        </p:nvSpPr>
        <p:spPr/>
        <p:txBody>
          <a:bodyPr/>
          <a:lstStyle/>
          <a:p>
            <a:fld id="{DAF5CAB0-C740-438B-82CB-E9FFAD76477C}" type="slidenum">
              <a:rPr lang="en-US" smtClean="0"/>
              <a:t>‹#›</a:t>
            </a:fld>
            <a:endParaRPr lang="en-US"/>
          </a:p>
        </p:txBody>
      </p:sp>
    </p:spTree>
    <p:extLst>
      <p:ext uri="{BB962C8B-B14F-4D97-AF65-F5344CB8AC3E}">
        <p14:creationId xmlns:p14="http://schemas.microsoft.com/office/powerpoint/2010/main" val="4126144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A42290F-02A4-4632-8037-1FA314E35B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C49624B-8112-4792-A494-D6E12D5161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B7CB66-AF91-43A3-ABA9-2F126699A5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0D413F-A0E7-4B78-8436-1B7733F67346}" type="datetimeFigureOut">
              <a:rPr lang="en-US" smtClean="0"/>
              <a:t>3/8/2019</a:t>
            </a:fld>
            <a:endParaRPr lang="en-US"/>
          </a:p>
        </p:txBody>
      </p:sp>
      <p:sp>
        <p:nvSpPr>
          <p:cNvPr id="5" name="Footer Placeholder 4">
            <a:extLst>
              <a:ext uri="{FF2B5EF4-FFF2-40B4-BE49-F238E27FC236}">
                <a16:creationId xmlns:a16="http://schemas.microsoft.com/office/drawing/2014/main" id="{8A1A297B-8938-40B3-9ED0-179080A9A4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EEA7E24-EAEB-45EA-BCD9-CC050BB818E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F5CAB0-C740-438B-82CB-E9FFAD76477C}" type="slidenum">
              <a:rPr lang="en-US" smtClean="0"/>
              <a:t>‹#›</a:t>
            </a:fld>
            <a:endParaRPr lang="en-US"/>
          </a:p>
        </p:txBody>
      </p:sp>
    </p:spTree>
    <p:extLst>
      <p:ext uri="{BB962C8B-B14F-4D97-AF65-F5344CB8AC3E}">
        <p14:creationId xmlns:p14="http://schemas.microsoft.com/office/powerpoint/2010/main" val="15730379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sp>
        <p:nvSpPr>
          <p:cNvPr id="8" name="Parallelogram 7"/>
          <p:cNvSpPr/>
          <p:nvPr/>
        </p:nvSpPr>
        <p:spPr>
          <a:xfrm rot="9971816">
            <a:off x="1972717" y="2353277"/>
            <a:ext cx="7929729" cy="2803707"/>
          </a:xfrm>
          <a:prstGeom prst="parallelogram">
            <a:avLst>
              <a:gd name="adj" fmla="val 25712"/>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17" name="Chart 16"/>
          <p:cNvGraphicFramePr>
            <a:graphicFrameLocks/>
          </p:cNvGraphicFramePr>
          <p:nvPr>
            <p:extLst/>
          </p:nvPr>
        </p:nvGraphicFramePr>
        <p:xfrm>
          <a:off x="1828800" y="1063868"/>
          <a:ext cx="8610600" cy="4651132"/>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Box 13"/>
          <p:cNvSpPr txBox="1"/>
          <p:nvPr/>
        </p:nvSpPr>
        <p:spPr>
          <a:xfrm>
            <a:off x="2667001" y="1258254"/>
            <a:ext cx="2514600" cy="307777"/>
          </a:xfrm>
          <a:prstGeom prst="rect">
            <a:avLst/>
          </a:prstGeom>
          <a:noFill/>
        </p:spPr>
        <p:txBody>
          <a:bodyPr wrap="square" rtlCol="0">
            <a:spAutoFit/>
          </a:bodyPr>
          <a:lstStyle/>
          <a:p>
            <a:pPr algn="ctr"/>
            <a:r>
              <a:rPr lang="en-US" sz="1400" b="1" dirty="0"/>
              <a:t>Cumulative Relative Return (%)</a:t>
            </a:r>
          </a:p>
        </p:txBody>
      </p:sp>
      <p:sp>
        <p:nvSpPr>
          <p:cNvPr id="10" name="Title 1"/>
          <p:cNvSpPr txBox="1">
            <a:spLocks/>
          </p:cNvSpPr>
          <p:nvPr/>
        </p:nvSpPr>
        <p:spPr>
          <a:xfrm>
            <a:off x="1828800" y="304800"/>
            <a:ext cx="8229600" cy="792162"/>
          </a:xfrm>
          <a:prstGeom prst="rect">
            <a:avLst/>
          </a:prstGeom>
          <a:noFill/>
        </p:spPr>
        <p:txBody>
          <a:bodyPr vert="horz" lIns="91440" tIns="45720" rIns="91440" bIns="45720" rtlCol="0" anchor="ctr">
            <a:normAutofit/>
          </a:bodyPr>
          <a:lstStyle/>
          <a:p>
            <a:pPr lvl="0" eaLnBrk="0" hangingPunct="0">
              <a:spcBef>
                <a:spcPct val="0"/>
              </a:spcBef>
              <a:defRPr/>
            </a:pPr>
            <a:r>
              <a:rPr lang="en-US" sz="2800" b="1" dirty="0">
                <a:solidFill>
                  <a:srgbClr val="003366"/>
                </a:solidFill>
                <a:cs typeface="Arial" pitchFamily="34" charset="0"/>
              </a:rPr>
              <a:t>Long-Term Outperformance</a:t>
            </a:r>
            <a:endParaRPr lang="en-US" sz="2800" b="1" dirty="0">
              <a:solidFill>
                <a:srgbClr val="003366"/>
              </a:solidFill>
              <a:ea typeface="+mj-ea"/>
              <a:cs typeface="Arial" pitchFamily="34" charset="0"/>
            </a:endParaRPr>
          </a:p>
        </p:txBody>
      </p:sp>
      <p:sp>
        <p:nvSpPr>
          <p:cNvPr id="12" name="TextBox 11"/>
          <p:cNvSpPr txBox="1"/>
          <p:nvPr/>
        </p:nvSpPr>
        <p:spPr>
          <a:xfrm>
            <a:off x="9328832" y="1743396"/>
            <a:ext cx="1389969" cy="466405"/>
          </a:xfrm>
          <a:prstGeom prst="rect">
            <a:avLst/>
          </a:prstGeom>
          <a:noFill/>
        </p:spPr>
        <p:txBody>
          <a:bodyPr wrap="square" rtlCol="0">
            <a:spAutoFit/>
          </a:bodyPr>
          <a:lstStyle/>
          <a:p>
            <a:pPr algn="ctr"/>
            <a:r>
              <a:rPr lang="en-US" sz="1200" b="1" dirty="0">
                <a:solidFill>
                  <a:schemeClr val="accent1"/>
                </a:solidFill>
              </a:rPr>
              <a:t>HSMP vs. S&amp;P 500</a:t>
            </a:r>
          </a:p>
          <a:p>
            <a:pPr algn="ctr"/>
            <a:r>
              <a:rPr lang="en-US" sz="1200" b="1" dirty="0">
                <a:solidFill>
                  <a:schemeClr val="accent1"/>
                </a:solidFill>
              </a:rPr>
              <a:t>+10,640 bps</a:t>
            </a:r>
          </a:p>
        </p:txBody>
      </p:sp>
      <p:sp>
        <p:nvSpPr>
          <p:cNvPr id="11" name="TextBox 10"/>
          <p:cNvSpPr txBox="1"/>
          <p:nvPr/>
        </p:nvSpPr>
        <p:spPr>
          <a:xfrm>
            <a:off x="9288780" y="3670305"/>
            <a:ext cx="1371600" cy="461665"/>
          </a:xfrm>
          <a:prstGeom prst="rect">
            <a:avLst/>
          </a:prstGeom>
          <a:noFill/>
        </p:spPr>
        <p:txBody>
          <a:bodyPr wrap="square" rtlCol="0">
            <a:spAutoFit/>
          </a:bodyPr>
          <a:lstStyle/>
          <a:p>
            <a:pPr algn="ctr"/>
            <a:r>
              <a:rPr lang="en-US" sz="1200" b="1" dirty="0">
                <a:solidFill>
                  <a:srgbClr val="003366"/>
                </a:solidFill>
              </a:rPr>
              <a:t>HSMP vs. R1000G</a:t>
            </a:r>
          </a:p>
          <a:p>
            <a:pPr algn="ctr"/>
            <a:r>
              <a:rPr lang="en-US" sz="1200" b="1" dirty="0">
                <a:solidFill>
                  <a:srgbClr val="003366"/>
                </a:solidFill>
              </a:rPr>
              <a:t>+4,040 bps</a:t>
            </a:r>
          </a:p>
        </p:txBody>
      </p:sp>
      <p:sp>
        <p:nvSpPr>
          <p:cNvPr id="13" name="TextBox 12">
            <a:extLst>
              <a:ext uri="{FF2B5EF4-FFF2-40B4-BE49-F238E27FC236}">
                <a16:creationId xmlns:a16="http://schemas.microsoft.com/office/drawing/2014/main" id="{07EE9289-3DE4-4E9A-AAF8-4330A9E52903}"/>
              </a:ext>
            </a:extLst>
          </p:cNvPr>
          <p:cNvSpPr txBox="1"/>
          <p:nvPr/>
        </p:nvSpPr>
        <p:spPr>
          <a:xfrm>
            <a:off x="1981200" y="6179404"/>
            <a:ext cx="6858000" cy="830997"/>
          </a:xfrm>
          <a:prstGeom prst="rect">
            <a:avLst/>
          </a:prstGeom>
          <a:noFill/>
        </p:spPr>
        <p:txBody>
          <a:bodyPr wrap="square" rtlCol="0">
            <a:spAutoFit/>
          </a:bodyPr>
          <a:lstStyle/>
          <a:p>
            <a:r>
              <a:rPr lang="en-US" sz="800" i="1" dirty="0"/>
              <a:t>Note:  Preliminary performance (net-of-fees) since inception (4/1/07) through 2/28/19 (preliminary performance has not yet been verified).  Performance results include the reinvestment of dividends and other earnings.  Past performance is not indicative of future results.  Please refer to the Performance Notes and the Additional Disclosures in the Appendix for important information.</a:t>
            </a:r>
          </a:p>
          <a:p>
            <a:r>
              <a:rPr lang="en-US" sz="800" i="1" dirty="0"/>
              <a:t>           </a:t>
            </a:r>
          </a:p>
          <a:p>
            <a:pPr>
              <a:lnSpc>
                <a:spcPct val="100000"/>
              </a:lnSpc>
            </a:pPr>
            <a:endParaRPr lang="en-US" sz="800" i="1" dirty="0"/>
          </a:p>
          <a:p>
            <a:pPr>
              <a:lnSpc>
                <a:spcPct val="100000"/>
              </a:lnSpc>
            </a:pPr>
            <a:endParaRPr lang="en-US" sz="800" i="1" dirty="0"/>
          </a:p>
        </p:txBody>
      </p:sp>
    </p:spTree>
    <p:extLst>
      <p:ext uri="{BB962C8B-B14F-4D97-AF65-F5344CB8AC3E}">
        <p14:creationId xmlns:p14="http://schemas.microsoft.com/office/powerpoint/2010/main" val="9144111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85</Words>
  <Application>Microsoft Office PowerPoint</Application>
  <PresentationFormat>Widescreen</PresentationFormat>
  <Paragraphs>9</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Courier New</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Dreifus</dc:creator>
  <cp:lastModifiedBy>Mark Dreifus</cp:lastModifiedBy>
  <cp:revision>1</cp:revision>
  <dcterms:created xsi:type="dcterms:W3CDTF">2019-03-08T14:55:35Z</dcterms:created>
  <dcterms:modified xsi:type="dcterms:W3CDTF">2019-03-08T14:56:56Z</dcterms:modified>
</cp:coreProperties>
</file>